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67" d="100"/>
          <a:sy n="67" d="100"/>
        </p:scale>
        <p:origin x="-102" y="-72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FBC9C-3C36-4A32-93E9-AA705748A8EC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34EBB-AA56-4DD8-B625-AC4CD3644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17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A44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302901"/>
            <a:ext cx="7477601" cy="28746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545"/>
              </a:lnSpc>
              <a:buNone/>
            </a:pPr>
            <a:r>
              <a:rPr lang="en-US" sz="6036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Важность психологической подготовки к </a:t>
            </a:r>
            <a:r>
              <a:rPr lang="en-US" sz="6036" dirty="0" smtClean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ГИА</a:t>
            </a:r>
            <a:endParaRPr lang="en-US" sz="6036" dirty="0"/>
          </a:p>
        </p:txBody>
      </p:sp>
      <p:sp>
        <p:nvSpPr>
          <p:cNvPr id="6" name="Text 2"/>
          <p:cNvSpPr/>
          <p:nvPr/>
        </p:nvSpPr>
        <p:spPr>
          <a:xfrm>
            <a:off x="833199" y="4510802"/>
            <a:ext cx="74776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799"/>
              </a:lnSpc>
              <a:buNone/>
            </a:pPr>
            <a:r>
              <a:rPr lang="en-US" sz="28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Успешность прохождения Государственной итоговой аттестации в </a:t>
            </a:r>
            <a:r>
              <a:rPr lang="en-US" sz="280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9</a:t>
            </a:r>
            <a:r>
              <a:rPr lang="ru-RU" sz="280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-11</a:t>
            </a:r>
            <a:r>
              <a:rPr lang="en-US" sz="280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28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классе (</a:t>
            </a:r>
            <a:r>
              <a:rPr lang="en-US" sz="280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ГИА) </a:t>
            </a:r>
            <a:r>
              <a:rPr lang="en-US" sz="28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во многом зависит от психологической готовности выпускников. Психологическая подготовка помогает справиться со стрессом, развить уверенность в себе и повысить мотивацию к достижению высоких результатов.</a:t>
            </a:r>
            <a:endParaRPr lang="en-US" sz="2800" dirty="0"/>
          </a:p>
        </p:txBody>
      </p:sp>
      <p:sp>
        <p:nvSpPr>
          <p:cNvPr id="8" name="Text 4"/>
          <p:cNvSpPr/>
          <p:nvPr/>
        </p:nvSpPr>
        <p:spPr>
          <a:xfrm>
            <a:off x="915114" y="6658928"/>
            <a:ext cx="191572" cy="1463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152"/>
              </a:lnSpc>
              <a:buNone/>
            </a:pPr>
            <a:endParaRPr lang="en-US" sz="1152" dirty="0"/>
          </a:p>
        </p:txBody>
      </p:sp>
      <p:sp>
        <p:nvSpPr>
          <p:cNvPr id="11" name="TextBox 10"/>
          <p:cNvSpPr txBox="1"/>
          <p:nvPr/>
        </p:nvSpPr>
        <p:spPr>
          <a:xfrm>
            <a:off x="5715000" y="7426106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Радевич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Юрьевна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педагог-психолог, Школа № 3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0672"/>
          </a:xfrm>
          <a:prstGeom prst="rect">
            <a:avLst/>
          </a:prstGeom>
          <a:solidFill>
            <a:srgbClr val="F9D933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71926" y="607100"/>
            <a:ext cx="10486430" cy="13799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32"/>
              </a:lnSpc>
              <a:buNone/>
            </a:pPr>
            <a:r>
              <a:rPr lang="en-US" sz="4346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Заключение: комплексный подход к психологической подготовке</a:t>
            </a:r>
            <a:endParaRPr lang="en-US" sz="4346" dirty="0"/>
          </a:p>
        </p:txBody>
      </p:sp>
      <p:sp>
        <p:nvSpPr>
          <p:cNvPr id="5" name="Shape 2"/>
          <p:cNvSpPr/>
          <p:nvPr/>
        </p:nvSpPr>
        <p:spPr>
          <a:xfrm>
            <a:off x="2071926" y="2600920"/>
            <a:ext cx="496610" cy="496610"/>
          </a:xfrm>
          <a:prstGeom prst="roundRect">
            <a:avLst>
              <a:gd name="adj" fmla="val 20005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249091" y="2642235"/>
            <a:ext cx="142280" cy="41386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9"/>
              </a:lnSpc>
              <a:buNone/>
            </a:pPr>
            <a:r>
              <a:rPr lang="en-US" sz="2607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1</a:t>
            </a:r>
            <a:endParaRPr lang="en-US" sz="2607" dirty="0"/>
          </a:p>
        </p:txBody>
      </p:sp>
      <p:sp>
        <p:nvSpPr>
          <p:cNvPr id="7" name="Text 4"/>
          <p:cNvSpPr/>
          <p:nvPr/>
        </p:nvSpPr>
        <p:spPr>
          <a:xfrm>
            <a:off x="2789277" y="2676763"/>
            <a:ext cx="3684984" cy="3449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16"/>
              </a:lnSpc>
              <a:buNone/>
            </a:pPr>
            <a:r>
              <a:rPr lang="en-US" sz="2173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1. </a:t>
            </a:r>
            <a:r>
              <a:rPr lang="en-US" sz="2173" u="sng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Всесторонняя поддержка</a:t>
            </a:r>
            <a:endParaRPr lang="en-US" sz="2173" u="sng" dirty="0"/>
          </a:p>
        </p:txBody>
      </p:sp>
      <p:sp>
        <p:nvSpPr>
          <p:cNvPr id="8" name="Text 5"/>
          <p:cNvSpPr/>
          <p:nvPr/>
        </p:nvSpPr>
        <p:spPr>
          <a:xfrm>
            <a:off x="2789277" y="3154085"/>
            <a:ext cx="4415552" cy="176569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781"/>
              </a:lnSpc>
              <a:buNone/>
            </a:pPr>
            <a:r>
              <a:rPr lang="en-US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Эффективная психологическая подготовка к </a:t>
            </a:r>
            <a:r>
              <a:rPr lang="en-US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ГИА </a:t>
            </a:r>
            <a:r>
              <a:rPr lang="en-US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требует комплексного подхода, включающего помощь родителей, учителей и профессиональных психологов.</a:t>
            </a:r>
            <a:endParaRPr lang="en-US" dirty="0"/>
          </a:p>
        </p:txBody>
      </p:sp>
      <p:sp>
        <p:nvSpPr>
          <p:cNvPr id="9" name="Shape 6"/>
          <p:cNvSpPr/>
          <p:nvPr/>
        </p:nvSpPr>
        <p:spPr>
          <a:xfrm>
            <a:off x="7425571" y="2600920"/>
            <a:ext cx="496610" cy="496610"/>
          </a:xfrm>
          <a:prstGeom prst="roundRect">
            <a:avLst>
              <a:gd name="adj" fmla="val 20005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7581424" y="2642235"/>
            <a:ext cx="184904" cy="41386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9"/>
              </a:lnSpc>
              <a:buNone/>
            </a:pPr>
            <a:r>
              <a:rPr lang="en-US" sz="2607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2</a:t>
            </a:r>
            <a:endParaRPr lang="en-US" sz="2607" dirty="0"/>
          </a:p>
        </p:txBody>
      </p:sp>
      <p:sp>
        <p:nvSpPr>
          <p:cNvPr id="11" name="Text 8"/>
          <p:cNvSpPr/>
          <p:nvPr/>
        </p:nvSpPr>
        <p:spPr>
          <a:xfrm>
            <a:off x="8142923" y="2676763"/>
            <a:ext cx="3384113" cy="3449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16"/>
              </a:lnSpc>
              <a:buNone/>
            </a:pPr>
            <a:r>
              <a:rPr lang="en-US" sz="2173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2. </a:t>
            </a:r>
            <a:r>
              <a:rPr lang="en-US" sz="2173" u="sng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Управление эмоциями</a:t>
            </a:r>
            <a:endParaRPr lang="en-US" sz="2173" u="sng" dirty="0"/>
          </a:p>
        </p:txBody>
      </p:sp>
      <p:sp>
        <p:nvSpPr>
          <p:cNvPr id="12" name="Text 9"/>
          <p:cNvSpPr/>
          <p:nvPr/>
        </p:nvSpPr>
        <p:spPr>
          <a:xfrm>
            <a:off x="8142923" y="3154085"/>
            <a:ext cx="4415552" cy="14125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781"/>
              </a:lnSpc>
              <a:buNone/>
            </a:pPr>
            <a:r>
              <a:rPr lang="en-US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Обучение подростков методам релаксации и саморегуляции поможет им справляться со стрессом и тревогой перед экзаменами.</a:t>
            </a:r>
            <a:endParaRPr lang="en-US" dirty="0"/>
          </a:p>
        </p:txBody>
      </p:sp>
      <p:sp>
        <p:nvSpPr>
          <p:cNvPr id="13" name="Shape 10"/>
          <p:cNvSpPr/>
          <p:nvPr/>
        </p:nvSpPr>
        <p:spPr>
          <a:xfrm>
            <a:off x="2071926" y="5312926"/>
            <a:ext cx="496610" cy="496610"/>
          </a:xfrm>
          <a:prstGeom prst="roundRect">
            <a:avLst>
              <a:gd name="adj" fmla="val 20005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2228850" y="5354241"/>
            <a:ext cx="182642" cy="41386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9"/>
              </a:lnSpc>
              <a:buNone/>
            </a:pPr>
            <a:r>
              <a:rPr lang="en-US" sz="2607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3</a:t>
            </a:r>
            <a:endParaRPr lang="en-US" sz="2607" dirty="0"/>
          </a:p>
        </p:txBody>
      </p:sp>
      <p:sp>
        <p:nvSpPr>
          <p:cNvPr id="15" name="Text 12"/>
          <p:cNvSpPr/>
          <p:nvPr/>
        </p:nvSpPr>
        <p:spPr>
          <a:xfrm>
            <a:off x="2789277" y="5388769"/>
            <a:ext cx="2771299" cy="3449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16"/>
              </a:lnSpc>
              <a:buNone/>
            </a:pPr>
            <a:r>
              <a:rPr lang="en-US" sz="2173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3. </a:t>
            </a:r>
            <a:r>
              <a:rPr lang="en-US" sz="2173" u="sng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Развитие навыков</a:t>
            </a:r>
            <a:endParaRPr lang="en-US" sz="2173" u="sng" dirty="0"/>
          </a:p>
        </p:txBody>
      </p:sp>
      <p:sp>
        <p:nvSpPr>
          <p:cNvPr id="16" name="Text 13"/>
          <p:cNvSpPr/>
          <p:nvPr/>
        </p:nvSpPr>
        <p:spPr>
          <a:xfrm>
            <a:off x="2789277" y="5866090"/>
            <a:ext cx="4415552" cy="14125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781"/>
              </a:lnSpc>
              <a:buNone/>
            </a:pPr>
            <a:r>
              <a:rPr lang="en-US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Развитие навыков тайм-менеджмента и самоорганизации позволит учащимся оптимально распределять время и силы во время подготовки.</a:t>
            </a:r>
            <a:endParaRPr lang="en-US" dirty="0"/>
          </a:p>
        </p:txBody>
      </p:sp>
      <p:sp>
        <p:nvSpPr>
          <p:cNvPr id="17" name="Shape 14"/>
          <p:cNvSpPr/>
          <p:nvPr/>
        </p:nvSpPr>
        <p:spPr>
          <a:xfrm>
            <a:off x="7425571" y="5312926"/>
            <a:ext cx="496610" cy="496610"/>
          </a:xfrm>
          <a:prstGeom prst="roundRect">
            <a:avLst>
              <a:gd name="adj" fmla="val 20005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580352" y="5354241"/>
            <a:ext cx="187047" cy="41386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9"/>
              </a:lnSpc>
              <a:buNone/>
            </a:pPr>
            <a:r>
              <a:rPr lang="en-US" sz="2607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4</a:t>
            </a:r>
            <a:endParaRPr lang="en-US" sz="2607" dirty="0"/>
          </a:p>
        </p:txBody>
      </p:sp>
      <p:sp>
        <p:nvSpPr>
          <p:cNvPr id="19" name="Text 16"/>
          <p:cNvSpPr/>
          <p:nvPr/>
        </p:nvSpPr>
        <p:spPr>
          <a:xfrm>
            <a:off x="8142923" y="5388769"/>
            <a:ext cx="4415552" cy="6898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16"/>
              </a:lnSpc>
              <a:buNone/>
            </a:pPr>
            <a:r>
              <a:rPr lang="en-US" sz="2173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4. </a:t>
            </a:r>
            <a:r>
              <a:rPr lang="en-US" sz="2173" u="sng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Психологическая поддержка семьи</a:t>
            </a:r>
            <a:endParaRPr lang="en-US" sz="2173" u="sng" dirty="0"/>
          </a:p>
        </p:txBody>
      </p:sp>
      <p:sp>
        <p:nvSpPr>
          <p:cNvPr id="20" name="Text 17"/>
          <p:cNvSpPr/>
          <p:nvPr/>
        </p:nvSpPr>
        <p:spPr>
          <a:xfrm>
            <a:off x="8142923" y="6211014"/>
            <a:ext cx="4415552" cy="14125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81"/>
              </a:lnSpc>
              <a:buNone/>
            </a:pPr>
            <a:r>
              <a:rPr lang="en-US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Создание благоприятной эмоциональной атмосферы в семье обеспечит ученику чувство безопасности и уверенности в себе.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00038" y="7743825"/>
            <a:ext cx="14330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ВАЖНО. Последние 12 часов  перед экзаменом должны уйти на подготовку организма, а не  знаний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8AFF8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1380887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68"/>
              </a:lnSpc>
              <a:buNone/>
            </a:pPr>
            <a:endParaRPr lang="ru-RU" sz="4374" dirty="0" smtClean="0">
              <a:solidFill>
                <a:srgbClr val="312F2B"/>
              </a:solidFill>
              <a:latin typeface="Gelasio" pitchFamily="34" charset="0"/>
              <a:ea typeface="Gelasio" pitchFamily="34" charset="-122"/>
              <a:cs typeface="Gelasio" pitchFamily="34" charset="-120"/>
            </a:endParaRPr>
          </a:p>
          <a:p>
            <a:pPr marL="0" indent="0" algn="ctr">
              <a:lnSpc>
                <a:spcPts val="5468"/>
              </a:lnSpc>
              <a:buNone/>
            </a:pPr>
            <a:endParaRPr lang="ru-RU" sz="4374" dirty="0">
              <a:solidFill>
                <a:srgbClr val="312F2B"/>
              </a:solidFill>
              <a:latin typeface="Gelasio" pitchFamily="34" charset="0"/>
              <a:ea typeface="Gelasio" pitchFamily="34" charset="-122"/>
              <a:cs typeface="Gelasio" pitchFamily="34" charset="-120"/>
            </a:endParaRPr>
          </a:p>
          <a:p>
            <a:pPr marL="0" indent="0" algn="ctr">
              <a:lnSpc>
                <a:spcPts val="5468"/>
              </a:lnSpc>
              <a:buNone/>
            </a:pPr>
            <a:endParaRPr lang="ru-RU" sz="4374" dirty="0" smtClean="0">
              <a:solidFill>
                <a:srgbClr val="312F2B"/>
              </a:solidFill>
              <a:latin typeface="Gelasio" pitchFamily="34" charset="0"/>
              <a:ea typeface="Gelasio" pitchFamily="34" charset="-122"/>
              <a:cs typeface="Gelasio" pitchFamily="34" charset="-120"/>
            </a:endParaRPr>
          </a:p>
          <a:p>
            <a:pPr marL="0" indent="0" algn="ctr">
              <a:lnSpc>
                <a:spcPts val="5468"/>
              </a:lnSpc>
              <a:buNone/>
            </a:pPr>
            <a:r>
              <a:rPr lang="ru-RU" sz="4374" dirty="0" smtClean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Спасибо за внимание!</a:t>
            </a:r>
            <a:endParaRPr lang="en-US" sz="4374" dirty="0"/>
          </a:p>
        </p:txBody>
      </p:sp>
    </p:spTree>
    <p:extLst>
      <p:ext uri="{BB962C8B-B14F-4D97-AF65-F5344CB8AC3E}">
        <p14:creationId xmlns:p14="http://schemas.microsoft.com/office/powerpoint/2010/main" val="251430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8AFF8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012865"/>
            <a:ext cx="7477601" cy="27774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Особенности психологического состояния подростков перед экзаменами</a:t>
            </a:r>
            <a:endParaRPr lang="en-US" sz="4374" dirty="0"/>
          </a:p>
        </p:txBody>
      </p:sp>
      <p:sp>
        <p:nvSpPr>
          <p:cNvPr id="6" name="Text 2"/>
          <p:cNvSpPr/>
          <p:nvPr/>
        </p:nvSpPr>
        <p:spPr>
          <a:xfrm>
            <a:off x="833199" y="4123611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799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Подростки, сдающие экзамены </a:t>
            </a:r>
            <a:r>
              <a:rPr lang="en-US" sz="200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ГИА, </a:t>
            </a:r>
            <a:r>
              <a:rPr lang="en-US" sz="20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находятся в состоянии высокого эмоционального напряжения. Они испытывают значительный стресс, связанный с неопределенностью результатов, страхом неудачи и давлением со стороны родителей и учителей.</a:t>
            </a:r>
            <a:endParaRPr lang="en-US" sz="2000" dirty="0"/>
          </a:p>
        </p:txBody>
      </p:sp>
      <p:sp>
        <p:nvSpPr>
          <p:cNvPr id="7" name="Text 3"/>
          <p:cNvSpPr/>
          <p:nvPr/>
        </p:nvSpPr>
        <p:spPr>
          <a:xfrm>
            <a:off x="833199" y="5952291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799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Перед экзаменами у многих подростков проявляются симптомы тревожности, такие как затруднение концентрации внимания, раздражительность и нарушение сна. Они также могут чувствовать себя подавленными, в связи с давлением, которое они испытывают.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CCCCC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77749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037993" y="3487460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Распространенные страхи и тревоги, связанные с </a:t>
            </a:r>
            <a:r>
              <a:rPr lang="en-US" sz="4374" dirty="0" smtClean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ГИА</a:t>
            </a:r>
            <a:endParaRPr lang="en-US" sz="4374" dirty="0"/>
          </a:p>
        </p:txBody>
      </p:sp>
      <p:sp>
        <p:nvSpPr>
          <p:cNvPr id="6" name="Text 2"/>
          <p:cNvSpPr/>
          <p:nvPr/>
        </p:nvSpPr>
        <p:spPr>
          <a:xfrm>
            <a:off x="1671638" y="5209461"/>
            <a:ext cx="1153001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just">
              <a:lnSpc>
                <a:spcPts val="2799"/>
              </a:lnSpc>
              <a:buSzPct val="100000"/>
              <a:buFont typeface="+mj-lt"/>
              <a:buAutoNum type="arabicPeriod"/>
            </a:pPr>
            <a:r>
              <a:rPr lang="en-US" sz="2000" b="1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Страх</a:t>
            </a:r>
            <a:r>
              <a:rPr lang="en-US" sz="20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провала и получения низких баллов на экзаменах - это очень распространенная тревога у подростков, которая вызывает чувство беспокойства и неуверенности в себе.</a:t>
            </a:r>
            <a:endParaRPr lang="en-US" sz="2000" dirty="0"/>
          </a:p>
        </p:txBody>
      </p:sp>
      <p:sp>
        <p:nvSpPr>
          <p:cNvPr id="7" name="Text 3"/>
          <p:cNvSpPr/>
          <p:nvPr/>
        </p:nvSpPr>
        <p:spPr>
          <a:xfrm>
            <a:off x="1671638" y="6009084"/>
            <a:ext cx="1153001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just">
              <a:lnSpc>
                <a:spcPts val="2799"/>
              </a:lnSpc>
              <a:buSzPct val="100000"/>
              <a:buFont typeface="+mj-lt"/>
              <a:buAutoNum type="arabicPeriod" startAt="2"/>
            </a:pPr>
            <a:r>
              <a:rPr lang="en-US" sz="2000" b="1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Тревога</a:t>
            </a:r>
            <a:r>
              <a:rPr lang="en-US" sz="20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о предстоящей оценке уровня знаний и стресс из-за высоких ожиданий родителей и общества.</a:t>
            </a:r>
            <a:endParaRPr lang="en-US" sz="2000" dirty="0"/>
          </a:p>
        </p:txBody>
      </p:sp>
      <p:sp>
        <p:nvSpPr>
          <p:cNvPr id="8" name="Text 4"/>
          <p:cNvSpPr/>
          <p:nvPr/>
        </p:nvSpPr>
        <p:spPr>
          <a:xfrm>
            <a:off x="1671638" y="6808708"/>
            <a:ext cx="1153001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just">
              <a:lnSpc>
                <a:spcPts val="2799"/>
              </a:lnSpc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Переживания о волнении и учащенном сердцебиении во время </a:t>
            </a:r>
            <a:r>
              <a:rPr lang="en-US" sz="2000" u="sng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сдачи экзаменов</a:t>
            </a:r>
            <a:r>
              <a:rPr lang="en-US" sz="20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, которые могут помешать сосредоточиться.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EC99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012865"/>
            <a:ext cx="7477601" cy="27774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Роль родителей/законных представителей в психологической поддержке</a:t>
            </a:r>
            <a:endParaRPr lang="en-US" sz="4374" dirty="0"/>
          </a:p>
        </p:txBody>
      </p:sp>
      <p:sp>
        <p:nvSpPr>
          <p:cNvPr id="6" name="Text 2"/>
          <p:cNvSpPr/>
          <p:nvPr/>
        </p:nvSpPr>
        <p:spPr>
          <a:xfrm>
            <a:off x="833199" y="4123611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799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Родители/законные представители являются важным источником поддержки для подростков во время подготовки к </a:t>
            </a:r>
            <a:r>
              <a:rPr lang="en-US" sz="200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ГИА. </a:t>
            </a:r>
            <a:r>
              <a:rPr lang="en-US" sz="20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Они могут помочь снизить стресс и тревогу, создавая спокойную и благоприятную атмосферу в семье.</a:t>
            </a:r>
            <a:endParaRPr lang="en-US" sz="2000" dirty="0"/>
          </a:p>
        </p:txBody>
      </p:sp>
      <p:sp>
        <p:nvSpPr>
          <p:cNvPr id="7" name="Text 3"/>
          <p:cNvSpPr/>
          <p:nvPr/>
        </p:nvSpPr>
        <p:spPr>
          <a:xfrm>
            <a:off x="833199" y="5795129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799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Родители должны быть эмоциональной опорой для ребенка, проявляя понимание и терпение. Также они могут помочь в развитии навыков самоорганизации и </a:t>
            </a:r>
            <a:r>
              <a:rPr lang="en-US" sz="200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тайм-менеджмента</a:t>
            </a:r>
            <a:r>
              <a:rPr lang="ru-RU" sz="200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(правильное распределение времени)</a:t>
            </a:r>
            <a:r>
              <a:rPr lang="en-US" sz="200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, </a:t>
            </a:r>
            <a:r>
              <a:rPr lang="en-US" sz="20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что важно для успешной сдачи экзаменов.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EE4BD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10935" y="1317188"/>
            <a:ext cx="9350931" cy="12303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844"/>
              </a:lnSpc>
              <a:buNone/>
            </a:pPr>
            <a:r>
              <a:rPr lang="en-US" sz="3875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Практические советы для родителей по снижению стресса у ребенка</a:t>
            </a:r>
            <a:endParaRPr lang="en-US" sz="3875" dirty="0"/>
          </a:p>
        </p:txBody>
      </p:sp>
      <p:sp>
        <p:nvSpPr>
          <p:cNvPr id="6" name="Shape 2"/>
          <p:cNvSpPr/>
          <p:nvPr/>
        </p:nvSpPr>
        <p:spPr>
          <a:xfrm>
            <a:off x="810935" y="2824996"/>
            <a:ext cx="4577120" cy="2579608"/>
          </a:xfrm>
          <a:prstGeom prst="roundRect">
            <a:avLst>
              <a:gd name="adj" fmla="val 3678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1015365" y="3047286"/>
            <a:ext cx="3899297" cy="3075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22"/>
              </a:lnSpc>
              <a:buNone/>
            </a:pPr>
            <a:r>
              <a:rPr lang="en-US" sz="1938" b="1" u="sng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Создайте тихую зону для отдыха</a:t>
            </a:r>
            <a:endParaRPr lang="en-US" sz="1938" b="1" u="sng" dirty="0"/>
          </a:p>
        </p:txBody>
      </p:sp>
      <p:sp>
        <p:nvSpPr>
          <p:cNvPr id="8" name="Text 4"/>
          <p:cNvSpPr/>
          <p:nvPr/>
        </p:nvSpPr>
        <p:spPr>
          <a:xfrm>
            <a:off x="1015365" y="3472934"/>
            <a:ext cx="4168259" cy="15740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480"/>
              </a:lnSpc>
              <a:buNone/>
            </a:pPr>
            <a:r>
              <a:rPr lang="en-US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Выделите в доме спокойное место, где ребенок сможет уединиться и отдохнуть от подготовки к экзаменам. Это может быть уютный уголок с мягким освещением и расслабляющей музыкой.</a:t>
            </a:r>
            <a:endParaRPr lang="en-US" dirty="0"/>
          </a:p>
        </p:txBody>
      </p:sp>
      <p:sp>
        <p:nvSpPr>
          <p:cNvPr id="9" name="Shape 5"/>
          <p:cNvSpPr/>
          <p:nvPr/>
        </p:nvSpPr>
        <p:spPr>
          <a:xfrm>
            <a:off x="5584865" y="2842855"/>
            <a:ext cx="4577120" cy="2561749"/>
          </a:xfrm>
          <a:prstGeom prst="roundRect">
            <a:avLst>
              <a:gd name="adj" fmla="val 3678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5789295" y="3047286"/>
            <a:ext cx="2907149" cy="3075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22"/>
              </a:lnSpc>
              <a:buNone/>
            </a:pPr>
            <a:r>
              <a:rPr lang="en-US" sz="1938" b="1" u="sng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Организуйте режим дня</a:t>
            </a:r>
            <a:endParaRPr lang="en-US" sz="1938" b="1" u="sng" dirty="0"/>
          </a:p>
        </p:txBody>
      </p:sp>
      <p:sp>
        <p:nvSpPr>
          <p:cNvPr id="11" name="Text 7"/>
          <p:cNvSpPr/>
          <p:nvPr/>
        </p:nvSpPr>
        <p:spPr>
          <a:xfrm>
            <a:off x="5789295" y="3472934"/>
            <a:ext cx="4168259" cy="15740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480"/>
              </a:lnSpc>
              <a:buNone/>
            </a:pPr>
            <a:r>
              <a:rPr lang="en-US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Помогите ребенку установить распорядок, который включает достаточное время на сон, отдых, прогулки и сбалансированное питание. Это поможет ему лучше справляться со стрессом.</a:t>
            </a:r>
            <a:endParaRPr lang="en-US" dirty="0"/>
          </a:p>
        </p:txBody>
      </p:sp>
      <p:sp>
        <p:nvSpPr>
          <p:cNvPr id="12" name="Shape 8"/>
          <p:cNvSpPr/>
          <p:nvPr/>
        </p:nvSpPr>
        <p:spPr>
          <a:xfrm>
            <a:off x="810935" y="5652611"/>
            <a:ext cx="9350931" cy="1464112"/>
          </a:xfrm>
          <a:prstGeom prst="roundRect">
            <a:avLst>
              <a:gd name="adj" fmla="val 6051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1015365" y="5652611"/>
            <a:ext cx="4748808" cy="3075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22"/>
              </a:lnSpc>
              <a:buNone/>
            </a:pPr>
            <a:r>
              <a:rPr lang="en-US" sz="1938" b="1" u="sng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Практикуйте дыхательные упражнения</a:t>
            </a:r>
            <a:endParaRPr lang="en-US" sz="1938" b="1" u="sng" dirty="0"/>
          </a:p>
        </p:txBody>
      </p:sp>
      <p:sp>
        <p:nvSpPr>
          <p:cNvPr id="14" name="Text 10"/>
          <p:cNvSpPr/>
          <p:nvPr/>
        </p:nvSpPr>
        <p:spPr>
          <a:xfrm>
            <a:off x="1015365" y="6078260"/>
            <a:ext cx="8942070" cy="6296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480"/>
              </a:lnSpc>
              <a:buNone/>
            </a:pPr>
            <a:r>
              <a:rPr lang="en-US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Научите ребенка простым методикам дыхательной релаксации, которые можно выполнять в любое время. Это поможет снять напряжение и восстановить спокойствие</a:t>
            </a:r>
            <a:r>
              <a:rPr lang="en-US" sz="15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.</a:t>
            </a:r>
            <a:endParaRPr lang="en-US" sz="15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FCBF8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100739" y="605076"/>
            <a:ext cx="10428923" cy="13720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02"/>
              </a:lnSpc>
              <a:buNone/>
            </a:pPr>
            <a:r>
              <a:rPr lang="en-US" sz="4322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Развитие навыков тайм-менеджмента и самоорганизации</a:t>
            </a:r>
            <a:endParaRPr lang="en-US" sz="4322" dirty="0"/>
          </a:p>
        </p:txBody>
      </p:sp>
      <p:sp>
        <p:nvSpPr>
          <p:cNvPr id="5" name="Shape 2"/>
          <p:cNvSpPr/>
          <p:nvPr/>
        </p:nvSpPr>
        <p:spPr>
          <a:xfrm>
            <a:off x="7293293" y="2416254"/>
            <a:ext cx="43815" cy="5208270"/>
          </a:xfrm>
          <a:prstGeom prst="roundRect">
            <a:avLst>
              <a:gd name="adj" fmla="val 225494"/>
            </a:avLst>
          </a:prstGeom>
          <a:solidFill>
            <a:srgbClr val="CECEC9"/>
          </a:solidFill>
          <a:ln/>
        </p:spPr>
      </p:sp>
      <p:sp>
        <p:nvSpPr>
          <p:cNvPr id="6" name="Shape 3"/>
          <p:cNvSpPr/>
          <p:nvPr/>
        </p:nvSpPr>
        <p:spPr>
          <a:xfrm>
            <a:off x="6299775" y="2812733"/>
            <a:ext cx="768429" cy="43815"/>
          </a:xfrm>
          <a:prstGeom prst="roundRect">
            <a:avLst>
              <a:gd name="adj" fmla="val 225494"/>
            </a:avLst>
          </a:prstGeom>
          <a:solidFill>
            <a:srgbClr val="CECEC9"/>
          </a:solidFill>
          <a:ln/>
        </p:spPr>
      </p:sp>
      <p:sp>
        <p:nvSpPr>
          <p:cNvPr id="7" name="Shape 4"/>
          <p:cNvSpPr/>
          <p:nvPr/>
        </p:nvSpPr>
        <p:spPr>
          <a:xfrm>
            <a:off x="7068205" y="2587704"/>
            <a:ext cx="493990" cy="493990"/>
          </a:xfrm>
          <a:prstGeom prst="roundRect">
            <a:avLst>
              <a:gd name="adj" fmla="val 20000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244417" y="2628900"/>
            <a:ext cx="141565" cy="4115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41"/>
              </a:lnSpc>
              <a:buNone/>
            </a:pPr>
            <a:r>
              <a:rPr lang="en-US" sz="2593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1</a:t>
            </a:r>
            <a:endParaRPr lang="en-US" sz="2593" dirty="0"/>
          </a:p>
        </p:txBody>
      </p:sp>
      <p:sp>
        <p:nvSpPr>
          <p:cNvPr id="9" name="Text 6"/>
          <p:cNvSpPr/>
          <p:nvPr/>
        </p:nvSpPr>
        <p:spPr>
          <a:xfrm>
            <a:off x="3363278" y="2635806"/>
            <a:ext cx="2744391" cy="3430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01"/>
              </a:lnSpc>
              <a:buNone/>
            </a:pPr>
            <a:r>
              <a:rPr lang="en-US" sz="2161" u="sng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Постановка целей</a:t>
            </a:r>
            <a:endParaRPr lang="en-US" sz="2161" u="sng" dirty="0"/>
          </a:p>
        </p:txBody>
      </p:sp>
      <p:sp>
        <p:nvSpPr>
          <p:cNvPr id="10" name="Text 7"/>
          <p:cNvSpPr/>
          <p:nvPr/>
        </p:nvSpPr>
        <p:spPr>
          <a:xfrm>
            <a:off x="2100739" y="3110508"/>
            <a:ext cx="4006929" cy="14049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66"/>
              </a:lnSpc>
              <a:buNone/>
            </a:pPr>
            <a:r>
              <a:rPr lang="en-US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Помогите ребенку поставить четкие и измеримые цели на </a:t>
            </a:r>
            <a:r>
              <a:rPr lang="en-US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ГИА. </a:t>
            </a:r>
            <a:r>
              <a:rPr lang="en-US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Это позволит сфокусироваться и эффективно распределять время</a:t>
            </a:r>
            <a:r>
              <a:rPr lang="en-US" sz="1729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.</a:t>
            </a:r>
            <a:endParaRPr lang="en-US" sz="1729" dirty="0"/>
          </a:p>
        </p:txBody>
      </p:sp>
      <p:sp>
        <p:nvSpPr>
          <p:cNvPr id="11" name="Shape 8"/>
          <p:cNvSpPr/>
          <p:nvPr/>
        </p:nvSpPr>
        <p:spPr>
          <a:xfrm>
            <a:off x="7562195" y="3910489"/>
            <a:ext cx="768429" cy="43815"/>
          </a:xfrm>
          <a:prstGeom prst="roundRect">
            <a:avLst>
              <a:gd name="adj" fmla="val 225494"/>
            </a:avLst>
          </a:prstGeom>
          <a:solidFill>
            <a:srgbClr val="CECEC9"/>
          </a:solidFill>
          <a:ln/>
        </p:spPr>
      </p:sp>
      <p:sp>
        <p:nvSpPr>
          <p:cNvPr id="12" name="Shape 9"/>
          <p:cNvSpPr/>
          <p:nvPr/>
        </p:nvSpPr>
        <p:spPr>
          <a:xfrm>
            <a:off x="7068205" y="3685461"/>
            <a:ext cx="493990" cy="493990"/>
          </a:xfrm>
          <a:prstGeom prst="roundRect">
            <a:avLst>
              <a:gd name="adj" fmla="val 20000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223224" y="3726656"/>
            <a:ext cx="183952" cy="4115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41"/>
              </a:lnSpc>
              <a:buNone/>
            </a:pPr>
            <a:r>
              <a:rPr lang="en-US" sz="2593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2</a:t>
            </a:r>
            <a:endParaRPr lang="en-US" sz="2593" dirty="0"/>
          </a:p>
        </p:txBody>
      </p:sp>
      <p:sp>
        <p:nvSpPr>
          <p:cNvPr id="14" name="Text 11"/>
          <p:cNvSpPr/>
          <p:nvPr/>
        </p:nvSpPr>
        <p:spPr>
          <a:xfrm>
            <a:off x="8522732" y="3733562"/>
            <a:ext cx="3250763" cy="3430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01"/>
              </a:lnSpc>
              <a:buNone/>
            </a:pPr>
            <a:r>
              <a:rPr lang="en-US" sz="2161" u="sng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Планирование времени</a:t>
            </a:r>
            <a:endParaRPr lang="en-US" sz="2161" u="sng" dirty="0"/>
          </a:p>
        </p:txBody>
      </p:sp>
      <p:sp>
        <p:nvSpPr>
          <p:cNvPr id="15" name="Text 12"/>
          <p:cNvSpPr/>
          <p:nvPr/>
        </p:nvSpPr>
        <p:spPr>
          <a:xfrm>
            <a:off x="8522732" y="4208264"/>
            <a:ext cx="4006929" cy="14049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66"/>
              </a:lnSpc>
              <a:buNone/>
            </a:pPr>
            <a:r>
              <a:rPr lang="en-US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Составьте вместе с ребенком подробный график подготовки к экзаменам. Учтите время для учебы, отдыха и других важных дел.</a:t>
            </a:r>
            <a:endParaRPr lang="en-US" dirty="0"/>
          </a:p>
        </p:txBody>
      </p:sp>
      <p:sp>
        <p:nvSpPr>
          <p:cNvPr id="16" name="Shape 13"/>
          <p:cNvSpPr/>
          <p:nvPr/>
        </p:nvSpPr>
        <p:spPr>
          <a:xfrm>
            <a:off x="6299775" y="5351026"/>
            <a:ext cx="768429" cy="43815"/>
          </a:xfrm>
          <a:prstGeom prst="roundRect">
            <a:avLst>
              <a:gd name="adj" fmla="val 225494"/>
            </a:avLst>
          </a:prstGeom>
          <a:solidFill>
            <a:srgbClr val="CECEC9"/>
          </a:solidFill>
          <a:ln/>
        </p:spPr>
      </p:sp>
      <p:sp>
        <p:nvSpPr>
          <p:cNvPr id="17" name="Shape 14"/>
          <p:cNvSpPr/>
          <p:nvPr/>
        </p:nvSpPr>
        <p:spPr>
          <a:xfrm>
            <a:off x="7068205" y="5125998"/>
            <a:ext cx="493990" cy="493990"/>
          </a:xfrm>
          <a:prstGeom prst="roundRect">
            <a:avLst>
              <a:gd name="adj" fmla="val 20000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224296" y="5167193"/>
            <a:ext cx="181689" cy="4115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41"/>
              </a:lnSpc>
              <a:buNone/>
            </a:pPr>
            <a:r>
              <a:rPr lang="en-US" sz="2593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3</a:t>
            </a:r>
            <a:endParaRPr lang="en-US" sz="2593" dirty="0"/>
          </a:p>
        </p:txBody>
      </p:sp>
      <p:sp>
        <p:nvSpPr>
          <p:cNvPr id="19" name="Text 16"/>
          <p:cNvSpPr/>
          <p:nvPr/>
        </p:nvSpPr>
        <p:spPr>
          <a:xfrm>
            <a:off x="3363278" y="5174099"/>
            <a:ext cx="2744391" cy="3430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01"/>
              </a:lnSpc>
              <a:buNone/>
            </a:pPr>
            <a:r>
              <a:rPr lang="en-US" sz="2161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Развитие привычек</a:t>
            </a:r>
            <a:endParaRPr lang="en-US" sz="2161" dirty="0"/>
          </a:p>
        </p:txBody>
      </p:sp>
      <p:sp>
        <p:nvSpPr>
          <p:cNvPr id="20" name="Text 17"/>
          <p:cNvSpPr/>
          <p:nvPr/>
        </p:nvSpPr>
        <p:spPr>
          <a:xfrm>
            <a:off x="2100739" y="5648801"/>
            <a:ext cx="4006929" cy="17561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66"/>
              </a:lnSpc>
              <a:buNone/>
            </a:pPr>
            <a:r>
              <a:rPr lang="en-US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Приучайте ребенка к регулярным ежедневным занятиям. Помогите выработать здоровые привычки, такие как ранний подъем и тайм-менеджмент</a:t>
            </a:r>
            <a:r>
              <a:rPr lang="en-US" sz="1729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.</a:t>
            </a:r>
            <a:endParaRPr lang="en-US" sz="1729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EE4BD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744748" y="530304"/>
            <a:ext cx="9140904" cy="12027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735"/>
              </a:lnSpc>
              <a:buNone/>
            </a:pPr>
            <a:r>
              <a:rPr lang="en-US" sz="3788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Методы релаксации и управления эмоциями</a:t>
            </a:r>
            <a:endParaRPr lang="en-US" sz="3788" dirty="0"/>
          </a:p>
        </p:txBody>
      </p:sp>
      <p:sp>
        <p:nvSpPr>
          <p:cNvPr id="5" name="Shape 2"/>
          <p:cNvSpPr/>
          <p:nvPr/>
        </p:nvSpPr>
        <p:spPr>
          <a:xfrm>
            <a:off x="2744748" y="2117884"/>
            <a:ext cx="1523405" cy="1108591"/>
          </a:xfrm>
          <a:prstGeom prst="roundRect">
            <a:avLst>
              <a:gd name="adj" fmla="val 7812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944773" y="2479715"/>
            <a:ext cx="103346" cy="3848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31"/>
              </a:lnSpc>
              <a:buNone/>
            </a:pPr>
            <a:r>
              <a:rPr lang="en-US" sz="1894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1</a:t>
            </a:r>
            <a:endParaRPr lang="en-US" sz="1894" dirty="0"/>
          </a:p>
        </p:txBody>
      </p:sp>
      <p:sp>
        <p:nvSpPr>
          <p:cNvPr id="7" name="Text 4"/>
          <p:cNvSpPr/>
          <p:nvPr/>
        </p:nvSpPr>
        <p:spPr>
          <a:xfrm>
            <a:off x="4460558" y="2310289"/>
            <a:ext cx="3117652" cy="3006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68"/>
              </a:lnSpc>
              <a:buNone/>
            </a:pPr>
            <a:r>
              <a:rPr lang="en-US" sz="1894" b="1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Дыхательные упражнения</a:t>
            </a:r>
            <a:endParaRPr lang="en-US" sz="1894" b="1" dirty="0"/>
          </a:p>
        </p:txBody>
      </p:sp>
      <p:sp>
        <p:nvSpPr>
          <p:cNvPr id="8" name="Text 5"/>
          <p:cNvSpPr/>
          <p:nvPr/>
        </p:nvSpPr>
        <p:spPr>
          <a:xfrm>
            <a:off x="4460558" y="2726293"/>
            <a:ext cx="6410801" cy="3077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24"/>
              </a:lnSpc>
              <a:buNone/>
            </a:pPr>
            <a:r>
              <a:rPr lang="en-US" sz="1515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Глубокое, медленное дыхание помогает успокоить нервную систему</a:t>
            </a:r>
            <a:endParaRPr lang="en-US" sz="1515" dirty="0"/>
          </a:p>
        </p:txBody>
      </p:sp>
      <p:sp>
        <p:nvSpPr>
          <p:cNvPr id="9" name="Shape 6"/>
          <p:cNvSpPr/>
          <p:nvPr/>
        </p:nvSpPr>
        <p:spPr>
          <a:xfrm>
            <a:off x="4364355" y="3205252"/>
            <a:ext cx="7425095" cy="19229"/>
          </a:xfrm>
          <a:prstGeom prst="roundRect">
            <a:avLst>
              <a:gd name="adj" fmla="val 450356"/>
            </a:avLst>
          </a:prstGeom>
          <a:solidFill>
            <a:srgbClr val="CECEC9"/>
          </a:solidFill>
          <a:ln/>
        </p:spPr>
      </p:sp>
      <p:sp>
        <p:nvSpPr>
          <p:cNvPr id="10" name="Shape 7"/>
          <p:cNvSpPr/>
          <p:nvPr/>
        </p:nvSpPr>
        <p:spPr>
          <a:xfrm>
            <a:off x="2744748" y="3322677"/>
            <a:ext cx="3046928" cy="1416368"/>
          </a:xfrm>
          <a:prstGeom prst="roundRect">
            <a:avLst>
              <a:gd name="adj" fmla="val 6114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2944773" y="3838456"/>
            <a:ext cx="134303" cy="3848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31"/>
              </a:lnSpc>
              <a:buNone/>
            </a:pPr>
            <a:r>
              <a:rPr lang="en-US" sz="1894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2</a:t>
            </a:r>
            <a:endParaRPr lang="en-US" sz="1894" dirty="0"/>
          </a:p>
        </p:txBody>
      </p:sp>
      <p:sp>
        <p:nvSpPr>
          <p:cNvPr id="12" name="Text 9"/>
          <p:cNvSpPr/>
          <p:nvPr/>
        </p:nvSpPr>
        <p:spPr>
          <a:xfrm>
            <a:off x="5984081" y="3515082"/>
            <a:ext cx="2405420" cy="3006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68"/>
              </a:lnSpc>
              <a:buNone/>
            </a:pPr>
            <a:r>
              <a:rPr lang="en-US" sz="1894" b="1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Визуализация</a:t>
            </a:r>
            <a:endParaRPr lang="en-US" sz="1894" b="1" dirty="0"/>
          </a:p>
        </p:txBody>
      </p:sp>
      <p:sp>
        <p:nvSpPr>
          <p:cNvPr id="13" name="Text 10"/>
          <p:cNvSpPr/>
          <p:nvPr/>
        </p:nvSpPr>
        <p:spPr>
          <a:xfrm>
            <a:off x="5984081" y="3931087"/>
            <a:ext cx="5709166" cy="6155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24"/>
              </a:lnSpc>
              <a:buNone/>
            </a:pPr>
            <a:r>
              <a:rPr lang="en-US" sz="1515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Создание позитивных ментальных образов для снятия напряжения</a:t>
            </a:r>
            <a:endParaRPr lang="en-US" sz="1515" dirty="0"/>
          </a:p>
        </p:txBody>
      </p:sp>
      <p:sp>
        <p:nvSpPr>
          <p:cNvPr id="14" name="Shape 11"/>
          <p:cNvSpPr/>
          <p:nvPr/>
        </p:nvSpPr>
        <p:spPr>
          <a:xfrm>
            <a:off x="5887879" y="4717822"/>
            <a:ext cx="5901571" cy="19229"/>
          </a:xfrm>
          <a:prstGeom prst="roundRect">
            <a:avLst>
              <a:gd name="adj" fmla="val 450356"/>
            </a:avLst>
          </a:prstGeom>
          <a:solidFill>
            <a:srgbClr val="CECEC9"/>
          </a:solidFill>
          <a:ln/>
        </p:spPr>
      </p:sp>
      <p:sp>
        <p:nvSpPr>
          <p:cNvPr id="15" name="Shape 12"/>
          <p:cNvSpPr/>
          <p:nvPr/>
        </p:nvSpPr>
        <p:spPr>
          <a:xfrm>
            <a:off x="2744748" y="4835247"/>
            <a:ext cx="4570452" cy="1416368"/>
          </a:xfrm>
          <a:prstGeom prst="roundRect">
            <a:avLst>
              <a:gd name="adj" fmla="val 6114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2944773" y="5351026"/>
            <a:ext cx="132636" cy="3848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31"/>
              </a:lnSpc>
              <a:buNone/>
            </a:pPr>
            <a:r>
              <a:rPr lang="en-US" sz="1894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3</a:t>
            </a:r>
            <a:endParaRPr lang="en-US" sz="1894" dirty="0"/>
          </a:p>
        </p:txBody>
      </p:sp>
      <p:sp>
        <p:nvSpPr>
          <p:cNvPr id="17" name="Text 14"/>
          <p:cNvSpPr/>
          <p:nvPr/>
        </p:nvSpPr>
        <p:spPr>
          <a:xfrm>
            <a:off x="7507605" y="5027652"/>
            <a:ext cx="2931438" cy="3006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68"/>
              </a:lnSpc>
              <a:buNone/>
            </a:pPr>
            <a:r>
              <a:rPr lang="en-US" sz="1894" b="1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Физические упражнения</a:t>
            </a:r>
            <a:endParaRPr lang="en-US" sz="1894" b="1" dirty="0"/>
          </a:p>
        </p:txBody>
      </p:sp>
      <p:sp>
        <p:nvSpPr>
          <p:cNvPr id="18" name="Text 15"/>
          <p:cNvSpPr/>
          <p:nvPr/>
        </p:nvSpPr>
        <p:spPr>
          <a:xfrm>
            <a:off x="7507605" y="5443657"/>
            <a:ext cx="4185642" cy="6155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24"/>
              </a:lnSpc>
              <a:buNone/>
            </a:pPr>
            <a:r>
              <a:rPr lang="en-US" sz="1515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Активность помогает выпустить накопленную энергию и стресс</a:t>
            </a:r>
            <a:endParaRPr lang="en-US" sz="1515" dirty="0"/>
          </a:p>
        </p:txBody>
      </p:sp>
      <p:sp>
        <p:nvSpPr>
          <p:cNvPr id="19" name="Text 16"/>
          <p:cNvSpPr/>
          <p:nvPr/>
        </p:nvSpPr>
        <p:spPr>
          <a:xfrm>
            <a:off x="585787" y="6468070"/>
            <a:ext cx="13673137" cy="12311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424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Для эффективного управления эмоциями и снижения тревожности перед экзаменами важно освоить различные методы релаксации. Это может включать в себя дыхательные упражнения, визуализацию приятных образов, а также физическую активность. Регулярная практика этих техник поможет подростку лучше справляться со стрессом и волнением.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8AFF8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1380887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Создание благоприятной атмосферы в семье</a:t>
            </a:r>
            <a:endParaRPr lang="en-US" sz="437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3213973"/>
            <a:ext cx="444341" cy="44434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037993" y="3880485"/>
            <a:ext cx="27965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u="sng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Семейные традиции</a:t>
            </a:r>
            <a:endParaRPr lang="en-US" sz="2187" u="sng" dirty="0"/>
          </a:p>
        </p:txBody>
      </p:sp>
      <p:sp>
        <p:nvSpPr>
          <p:cNvPr id="7" name="Text 3"/>
          <p:cNvSpPr/>
          <p:nvPr/>
        </p:nvSpPr>
        <p:spPr>
          <a:xfrm>
            <a:off x="2037993" y="4360902"/>
            <a:ext cx="3295888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799"/>
              </a:lnSpc>
              <a:buNone/>
            </a:pPr>
            <a:r>
              <a:rPr lang="en-US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Поддерживайте и развивайте семейные традиции, которые помогают укрепить связь между членами семьи и создают ощущение стабильности и безопасности для ребенка.</a:t>
            </a:r>
            <a:endParaRPr lang="en-US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7137" y="3213973"/>
            <a:ext cx="444341" cy="444341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667137" y="388048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u="sng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Открытое общение</a:t>
            </a:r>
            <a:endParaRPr lang="en-US" sz="2187" u="sng" dirty="0"/>
          </a:p>
        </p:txBody>
      </p:sp>
      <p:sp>
        <p:nvSpPr>
          <p:cNvPr id="10" name="Text 5"/>
          <p:cNvSpPr/>
          <p:nvPr/>
        </p:nvSpPr>
        <p:spPr>
          <a:xfrm>
            <a:off x="5667137" y="4360902"/>
            <a:ext cx="3296007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799"/>
              </a:lnSpc>
              <a:buNone/>
            </a:pPr>
            <a:r>
              <a:rPr lang="en-US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Регулярно разговаривайте с ребенком, интересуйтесь его жизнью, прислушивайтесь к его мнению и переживаниям. Создайте атмосферу, в которой ребенок чувствует себя услышанным и понятым.</a:t>
            </a:r>
            <a:endParaRPr lang="en-US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6400" y="3213973"/>
            <a:ext cx="444341" cy="444341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296400" y="388048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u="sng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Совместный отдых</a:t>
            </a:r>
            <a:endParaRPr lang="en-US" sz="2187" u="sng" dirty="0"/>
          </a:p>
        </p:txBody>
      </p:sp>
      <p:sp>
        <p:nvSpPr>
          <p:cNvPr id="13" name="Text 7"/>
          <p:cNvSpPr/>
          <p:nvPr/>
        </p:nvSpPr>
        <p:spPr>
          <a:xfrm>
            <a:off x="9296400" y="4360902"/>
            <a:ext cx="329600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799"/>
              </a:lnSpc>
              <a:buNone/>
            </a:pPr>
            <a:r>
              <a:rPr lang="en-US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Проводите вместе больше времени, совершая прогулки, играя в игры, занимаясь хобби. Это поможет ребенку отвлечься от стресса и восстановить силы.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D1A7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175986" y="595193"/>
            <a:ext cx="10278428" cy="13525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325"/>
              </a:lnSpc>
              <a:buNone/>
            </a:pPr>
            <a:r>
              <a:rPr lang="en-US" sz="426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Помощь в профессиональном самоопределении</a:t>
            </a:r>
            <a:endParaRPr lang="en-US" sz="4260" dirty="0"/>
          </a:p>
        </p:txBody>
      </p:sp>
      <p:sp>
        <p:nvSpPr>
          <p:cNvPr id="5" name="Text 2"/>
          <p:cNvSpPr/>
          <p:nvPr/>
        </p:nvSpPr>
        <p:spPr>
          <a:xfrm>
            <a:off x="2175986" y="2466975"/>
            <a:ext cx="4875252" cy="20766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726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Родители/законные представители могут помочь ребенку в профессиональном самоопределении. Важно обсудить интересы и сильные стороны подростка, познакомить его с разными профессиями, организовать встречи с людьми разных профессий.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2175986" y="5181243"/>
            <a:ext cx="4875252" cy="17305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726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Совместно с ребенком можно исследовать требования к той или иной профессии, соответствие его навыков и способностей. Это поможет ребенку сделать осознанный выбор будущей профессии.</a:t>
            </a:r>
            <a:endParaRPr lang="en-US" sz="20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6782" y="2515672"/>
            <a:ext cx="4875252" cy="4875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784</Words>
  <Application>Microsoft Office PowerPoint</Application>
  <PresentationFormat>Произвольный</PresentationFormat>
  <Paragraphs>80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Учитель</cp:lastModifiedBy>
  <cp:revision>6</cp:revision>
  <dcterms:created xsi:type="dcterms:W3CDTF">2024-04-15T10:57:00Z</dcterms:created>
  <dcterms:modified xsi:type="dcterms:W3CDTF">2024-04-27T07:27:07Z</dcterms:modified>
</cp:coreProperties>
</file>