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61" r:id="rId6"/>
    <p:sldId id="259" r:id="rId7"/>
    <p:sldId id="262" r:id="rId8"/>
    <p:sldId id="260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0275A-B2CD-44AE-B5DF-F006063002D4}" type="datetimeFigureOut">
              <a:rPr lang="ru-RU" smtClean="0"/>
              <a:t>05.10.2019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C8067-E95A-40A5-BAE2-833E32C7FC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0275A-B2CD-44AE-B5DF-F006063002D4}" type="datetimeFigureOut">
              <a:rPr lang="ru-RU" smtClean="0"/>
              <a:t>05.10.2019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C8067-E95A-40A5-BAE2-833E32C7FC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0275A-B2CD-44AE-B5DF-F006063002D4}" type="datetimeFigureOut">
              <a:rPr lang="ru-RU" smtClean="0"/>
              <a:t>05.10.2019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C8067-E95A-40A5-BAE2-833E32C7FC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0275A-B2CD-44AE-B5DF-F006063002D4}" type="datetimeFigureOut">
              <a:rPr lang="ru-RU" smtClean="0"/>
              <a:t>05.10.2019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C8067-E95A-40A5-BAE2-833E32C7FC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0275A-B2CD-44AE-B5DF-F006063002D4}" type="datetimeFigureOut">
              <a:rPr lang="ru-RU" smtClean="0"/>
              <a:t>05.10.2019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C8067-E95A-40A5-BAE2-833E32C7FC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0275A-B2CD-44AE-B5DF-F006063002D4}" type="datetimeFigureOut">
              <a:rPr lang="ru-RU" smtClean="0"/>
              <a:t>05.10.2019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C8067-E95A-40A5-BAE2-833E32C7FC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0275A-B2CD-44AE-B5DF-F006063002D4}" type="datetimeFigureOut">
              <a:rPr lang="ru-RU" smtClean="0"/>
              <a:t>05.10.2019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C8067-E95A-40A5-BAE2-833E32C7FC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0275A-B2CD-44AE-B5DF-F006063002D4}" type="datetimeFigureOut">
              <a:rPr lang="ru-RU" smtClean="0"/>
              <a:t>05.10.2019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C8067-E95A-40A5-BAE2-833E32C7FC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0275A-B2CD-44AE-B5DF-F006063002D4}" type="datetimeFigureOut">
              <a:rPr lang="ru-RU" smtClean="0"/>
              <a:t>05.10.2019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C8067-E95A-40A5-BAE2-833E32C7FC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0275A-B2CD-44AE-B5DF-F006063002D4}" type="datetimeFigureOut">
              <a:rPr lang="ru-RU" smtClean="0"/>
              <a:t>05.10.2019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C8067-E95A-40A5-BAE2-833E32C7FC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0275A-B2CD-44AE-B5DF-F006063002D4}" type="datetimeFigureOut">
              <a:rPr lang="ru-RU" smtClean="0"/>
              <a:t>05.10.2019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C8067-E95A-40A5-BAE2-833E32C7FC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0275A-B2CD-44AE-B5DF-F006063002D4}" type="datetimeFigureOut">
              <a:rPr lang="ru-RU" smtClean="0"/>
              <a:t>05.10.2019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C8067-E95A-40A5-BAE2-833E32C7FCB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Monotype Corsiva" pitchFamily="66" charset="0"/>
              </a:rPr>
              <a:t>Презентация  книги </a:t>
            </a:r>
            <a:br>
              <a:rPr lang="ru-RU" sz="5400" b="1" dirty="0" smtClean="0">
                <a:latin typeface="Monotype Corsiva" pitchFamily="66" charset="0"/>
              </a:rPr>
            </a:br>
            <a:r>
              <a:rPr lang="ru-RU" sz="5400" b="1" dirty="0" smtClean="0">
                <a:latin typeface="Monotype Corsiva" pitchFamily="66" charset="0"/>
              </a:rPr>
              <a:t>на Золотой полке школы</a:t>
            </a:r>
            <a:endParaRPr lang="ru-RU" sz="5400" b="1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2276872"/>
            <a:ext cx="4932040" cy="17526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  <a:latin typeface="Monotype Corsiva" pitchFamily="66" charset="0"/>
              </a:rPr>
              <a:t>2019-2020 год</a:t>
            </a:r>
            <a:endParaRPr lang="ru-RU" sz="48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13314" name="Picture 2" descr="http://geum.ru/next/images/267112-nomer-5be8ef31.png"/>
          <p:cNvPicPr>
            <a:picLocks noChangeAspect="1" noChangeArrowheads="1"/>
          </p:cNvPicPr>
          <p:nvPr/>
        </p:nvPicPr>
        <p:blipFill>
          <a:blip r:embed="rId2" cstate="print"/>
          <a:srcRect l="5600" t="5400" r="6668" b="3881"/>
          <a:stretch>
            <a:fillRect/>
          </a:stretch>
        </p:blipFill>
        <p:spPr bwMode="auto">
          <a:xfrm>
            <a:off x="5941866" y="3645024"/>
            <a:ext cx="2878606" cy="25723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3vs.uralschool.ru/upload/sc3vs_new/images/big/05/8f/058fea7ab31a0e5f27155506fd3a67a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60648"/>
            <a:ext cx="4368924" cy="6408712"/>
          </a:xfrm>
          <a:prstGeom prst="rect">
            <a:avLst/>
          </a:prstGeom>
          <a:noFill/>
        </p:spPr>
      </p:pic>
      <p:pic>
        <p:nvPicPr>
          <p:cNvPr id="5" name="Picture 4" descr="http://xn----7sbyadipfmlq9bya.xn--p1ai/tinybrowser/screenshot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260648"/>
            <a:ext cx="2267744" cy="963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http://alkeevskiy.tatarstan.ru/file/alkeevskiy/Image/1%20-%200022+(1)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8496944" cy="38932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Monotype Corsiva" pitchFamily="66" charset="0"/>
              </a:rPr>
              <a:t>Золотая полка для учащихся</a:t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> 1-4 классов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6" name="Picture 3" descr="C:\Users\81E4~1\AppData\Local\Temp\Rar$DIa0.415\20180215_151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654" t="13185" r="17785"/>
          <a:stretch>
            <a:fillRect/>
          </a:stretch>
        </p:blipFill>
        <p:spPr bwMode="auto">
          <a:xfrm>
            <a:off x="4716016" y="1556792"/>
            <a:ext cx="3892924" cy="4925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https://static.my-shop.ru/product/3/216/21589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564904"/>
            <a:ext cx="1728192" cy="2160239"/>
          </a:xfrm>
          <a:prstGeom prst="rect">
            <a:avLst/>
          </a:prstGeom>
          <a:noFill/>
        </p:spPr>
      </p:pic>
      <p:pic>
        <p:nvPicPr>
          <p:cNvPr id="1030" name="Picture 6" descr="ÐÐ»ÐµÐ½Ð° ÐÐ»ÑÐ¸Ð½Ð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772816"/>
            <a:ext cx="2486025" cy="3800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4" descr="http://xn----7sbyadipfmlq9bya.xn--p1ai/tinybrowser/screenshot_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5949280"/>
            <a:ext cx="1499919" cy="6370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book24.ua/upload/iblock/483/483cc3d915e52f7f68cbbafb818874d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3672408" cy="53894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6056" y="1600200"/>
            <a:ext cx="3610744" cy="452596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>
                <a:latin typeface="Monotype Corsiva" pitchFamily="66" charset="0"/>
              </a:rPr>
              <a:t>Книга учит </a:t>
            </a:r>
            <a:r>
              <a:rPr lang="ru-RU" dirty="0">
                <a:latin typeface="Monotype Corsiva" pitchFamily="66" charset="0"/>
              </a:rPr>
              <a:t>быть смелым, решительным, не бояться следовать за своей мечтой. </a:t>
            </a:r>
            <a:endParaRPr lang="ru-RU" dirty="0" smtClean="0">
              <a:latin typeface="Monotype Corsiva" pitchFamily="66" charset="0"/>
            </a:endParaRPr>
          </a:p>
          <a:p>
            <a:pPr algn="just"/>
            <a:r>
              <a:rPr lang="ru-RU" dirty="0" smtClean="0">
                <a:latin typeface="Monotype Corsiva" pitchFamily="66" charset="0"/>
              </a:rPr>
              <a:t>Учит </a:t>
            </a:r>
            <a:r>
              <a:rPr lang="ru-RU" dirty="0">
                <a:latin typeface="Monotype Corsiva" pitchFamily="66" charset="0"/>
              </a:rPr>
              <a:t>никогда не сдаваться, и до конца выполнять начатое дело. </a:t>
            </a:r>
            <a:endParaRPr lang="ru-RU" dirty="0" smtClean="0">
              <a:latin typeface="Monotype Corsiva" pitchFamily="66" charset="0"/>
            </a:endParaRPr>
          </a:p>
          <a:p>
            <a:pPr algn="just"/>
            <a:r>
              <a:rPr lang="ru-RU" dirty="0" smtClean="0">
                <a:latin typeface="Monotype Corsiva" pitchFamily="66" charset="0"/>
              </a:rPr>
              <a:t>Учит </a:t>
            </a:r>
            <a:r>
              <a:rPr lang="ru-RU" dirty="0">
                <a:latin typeface="Monotype Corsiva" pitchFamily="66" charset="0"/>
              </a:rPr>
              <a:t>любить родину и не жалеть ради нее </a:t>
            </a:r>
            <a:r>
              <a:rPr lang="ru-RU" dirty="0" smtClean="0">
                <a:latin typeface="Monotype Corsiva" pitchFamily="66" charset="0"/>
              </a:rPr>
              <a:t>жизни.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5" name="Picture 4" descr="http://xn----7sbyadipfmlq9bya.xn--p1ai/tinybrowser/screenshot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25370"/>
            <a:ext cx="2195736" cy="9326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Monotype Corsiva" pitchFamily="66" charset="0"/>
              </a:rPr>
              <a:t>Золотая полка для учащихся</a:t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> 5-6 классов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6" name="Picture 3" descr="C:\Users\81E4~1\AppData\Local\Temp\Rar$DIa0.415\20180215_151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654" t="13185" r="17785"/>
          <a:stretch>
            <a:fillRect/>
          </a:stretch>
        </p:blipFill>
        <p:spPr bwMode="auto">
          <a:xfrm>
            <a:off x="2843808" y="1628800"/>
            <a:ext cx="3892924" cy="4925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6" name="Picture 4" descr="https://i.gr-assets.com/images/S/compressed.photo.goodreads.com/books/1500580636i/35712969._UY630_SR1200,630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996952"/>
            <a:ext cx="1907799" cy="1104206"/>
          </a:xfrm>
          <a:prstGeom prst="rect">
            <a:avLst/>
          </a:prstGeom>
          <a:noFill/>
        </p:spPr>
      </p:pic>
      <p:pic>
        <p:nvPicPr>
          <p:cNvPr id="18438" name="Picture 6" descr="https://4.bp.blogspot.com/-f3Rbpgn14KI/XMrqMKZo5wI/AAAAAAAAFJk/bsBP4pkRy6M7lljoKdZ3gfFOfD8FQ6-mACLcBGAs/s1600/%25D0%25A0%25D0%25B8%25D1%2581%25D1%2583%25D0%25BD%25D0%25BE%25D0%25BA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2564904"/>
            <a:ext cx="2267744" cy="2210669"/>
          </a:xfrm>
          <a:prstGeom prst="rect">
            <a:avLst/>
          </a:prstGeom>
          <a:noFill/>
        </p:spPr>
      </p:pic>
      <p:pic>
        <p:nvPicPr>
          <p:cNvPr id="18440" name="Picture 8" descr="https://sev-lib.ru/images/new/2019/9/%D0%BA%D0%BE%D0%BB%D0%BF%D0%B0%D0%BA%D0%BE%D0%B2%D0%B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348880"/>
            <a:ext cx="2238613" cy="22075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4" descr="http://xn----7sbyadipfmlq9bya.xn--p1ai/tinybrowser/screenshot_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5949280"/>
            <a:ext cx="1499919" cy="6370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60032" y="332656"/>
            <a:ext cx="3826768" cy="5793507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dirty="0" smtClean="0">
                <a:latin typeface="Monotype Corsiva" pitchFamily="66" charset="0"/>
              </a:rPr>
              <a:t>       Страшные </a:t>
            </a:r>
            <a:r>
              <a:rPr lang="ru-RU" sz="2000" dirty="0">
                <a:latin typeface="Monotype Corsiva" pitchFamily="66" charset="0"/>
              </a:rPr>
              <a:t>события прошлого – насильственное переселение русских немцев в годы войны из Ростовской области в Сибирь, показаны </a:t>
            </a:r>
            <a:r>
              <a:rPr lang="ru-RU" sz="2000" dirty="0" smtClean="0">
                <a:latin typeface="Monotype Corsiva" pitchFamily="66" charset="0"/>
              </a:rPr>
              <a:t>глазами. </a:t>
            </a:r>
            <a:r>
              <a:rPr lang="ru-RU" sz="2000" dirty="0">
                <a:latin typeface="Monotype Corsiva" pitchFamily="66" charset="0"/>
              </a:rPr>
              <a:t>Голод, холод, тяжёлые болезни и смерть – повседневная жизнь спецпереселенцев. </a:t>
            </a:r>
            <a:r>
              <a:rPr lang="ru-RU" sz="2000" dirty="0" smtClean="0">
                <a:latin typeface="Monotype Corsiva" pitchFamily="66" charset="0"/>
              </a:rPr>
              <a:t>Маленькая </a:t>
            </a:r>
            <a:r>
              <a:rPr lang="ru-RU" sz="2000" dirty="0" err="1">
                <a:latin typeface="Monotype Corsiva" pitchFamily="66" charset="0"/>
              </a:rPr>
              <a:t>Марийхе</a:t>
            </a:r>
            <a:r>
              <a:rPr lang="ru-RU" sz="2000" dirty="0">
                <a:latin typeface="Monotype Corsiva" pitchFamily="66" charset="0"/>
              </a:rPr>
              <a:t> ищет и не находит ответа на свой вопрос – где же был Бог, когда все это происходило, и почему он допустил это. Сегодня, выжившая, несмотря ни на что </a:t>
            </a:r>
            <a:r>
              <a:rPr lang="ru-RU" sz="2000" dirty="0" err="1">
                <a:latin typeface="Monotype Corsiva" pitchFamily="66" charset="0"/>
              </a:rPr>
              <a:t>Марийхе</a:t>
            </a:r>
            <a:r>
              <a:rPr lang="ru-RU" sz="2000" dirty="0">
                <a:latin typeface="Monotype Corsiva" pitchFamily="66" charset="0"/>
              </a:rPr>
              <a:t>, живёт в Германии и наряжает для своих правнуков ёлку из веток полыни с игрушками из теста как память и символ.</a:t>
            </a:r>
          </a:p>
        </p:txBody>
      </p:sp>
      <p:pic>
        <p:nvPicPr>
          <p:cNvPr id="20482" name="Picture 2" descr="https://libmir.com/i/12/290612/i_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4896544" cy="3744416"/>
          </a:xfrm>
          <a:prstGeom prst="rect">
            <a:avLst/>
          </a:prstGeom>
          <a:noFill/>
        </p:spPr>
      </p:pic>
      <p:pic>
        <p:nvPicPr>
          <p:cNvPr id="20484" name="Picture 4" descr="https://libmir.com/i/12/290612/i_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933378"/>
            <a:ext cx="2232248" cy="2924622"/>
          </a:xfrm>
          <a:prstGeom prst="rect">
            <a:avLst/>
          </a:prstGeom>
          <a:noFill/>
        </p:spPr>
      </p:pic>
      <p:pic>
        <p:nvPicPr>
          <p:cNvPr id="6" name="Picture 4" descr="http://xn----7sbyadipfmlq9bya.xn--p1ai/tinybrowser/screenshot_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5949280"/>
            <a:ext cx="1669451" cy="7090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Monotype Corsiva" pitchFamily="66" charset="0"/>
              </a:rPr>
              <a:t>Золотая полка для учащихся</a:t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> 7-10 классов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6" name="Picture 3" descr="C:\Users\81E4~1\AppData\Local\Temp\Rar$DIa0.415\20180215_151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654" t="13185" r="17785"/>
          <a:stretch>
            <a:fillRect/>
          </a:stretch>
        </p:blipFill>
        <p:spPr bwMode="auto">
          <a:xfrm>
            <a:off x="4644008" y="1556792"/>
            <a:ext cx="3892924" cy="4925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0" name="Picture 2" descr="https://im0-tub-ru.yandex.net/i?id=3cd0265dd0dc4830bbb4820fced7cac6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276872"/>
            <a:ext cx="1728192" cy="1888210"/>
          </a:xfrm>
          <a:prstGeom prst="rect">
            <a:avLst/>
          </a:prstGeom>
          <a:noFill/>
        </p:spPr>
      </p:pic>
      <p:pic>
        <p:nvPicPr>
          <p:cNvPr id="17412" name="Picture 4" descr="https://fb.ru/misc/i/gallery/7450/18627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132856"/>
            <a:ext cx="2941340" cy="29413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4" descr="http://xn----7sbyadipfmlq9bya.xn--p1ai/tinybrowser/screenshot_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5589240"/>
            <a:ext cx="2123728" cy="9020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bookz.ru/authors/ol_ga-gromova/saharnii_314/i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3457575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1196752"/>
            <a:ext cx="4474840" cy="4929411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Monotype Corsiva" pitchFamily="66" charset="0"/>
              </a:rPr>
              <a:t>       Книга записана со </a:t>
            </a:r>
            <a:r>
              <a:rPr lang="ru-RU" dirty="0">
                <a:latin typeface="Monotype Corsiva" pitchFamily="66" charset="0"/>
              </a:rPr>
              <a:t>слов </a:t>
            </a:r>
            <a:r>
              <a:rPr lang="ru-RU" dirty="0" err="1">
                <a:latin typeface="Monotype Corsiva" pitchFamily="66" charset="0"/>
              </a:rPr>
              <a:t>Стеллы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Нудольской</a:t>
            </a:r>
            <a:r>
              <a:rPr lang="ru-RU" dirty="0">
                <a:latin typeface="Monotype Corsiva" pitchFamily="66" charset="0"/>
              </a:rPr>
              <a:t>, чье детство пришлось на конец 30-х — начало 40-х годов в Советском </a:t>
            </a:r>
            <a:r>
              <a:rPr lang="ru-RU" dirty="0" smtClean="0">
                <a:latin typeface="Monotype Corsiva" pitchFamily="66" charset="0"/>
              </a:rPr>
              <a:t>Союзе</a:t>
            </a:r>
            <a:r>
              <a:rPr lang="ru-RU" dirty="0">
                <a:latin typeface="Monotype Corsiva" pitchFamily="66" charset="0"/>
              </a:rPr>
              <a:t>. </a:t>
            </a:r>
            <a:endParaRPr lang="ru-RU" dirty="0" smtClean="0">
              <a:latin typeface="Monotype Corsiva" pitchFamily="66" charset="0"/>
            </a:endParaRPr>
          </a:p>
          <a:p>
            <a:pPr algn="just">
              <a:buNone/>
            </a:pP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smtClean="0">
                <a:latin typeface="Monotype Corsiva" pitchFamily="66" charset="0"/>
              </a:rPr>
              <a:t>       САХАРНЫЙ </a:t>
            </a:r>
            <a:r>
              <a:rPr lang="ru-RU" dirty="0">
                <a:latin typeface="Monotype Corsiva" pitchFamily="66" charset="0"/>
              </a:rPr>
              <a:t>РЕБЕНОК — это во многом «роман воспитания», история о любви, </a:t>
            </a:r>
            <a:r>
              <a:rPr lang="ru-RU" dirty="0" smtClean="0">
                <a:latin typeface="Monotype Corsiva" pitchFamily="66" charset="0"/>
              </a:rPr>
              <a:t>о </a:t>
            </a:r>
            <a:r>
              <a:rPr lang="ru-RU" dirty="0">
                <a:latin typeface="Monotype Corsiva" pitchFamily="66" charset="0"/>
              </a:rPr>
              <a:t>том, что такое достоинство и что такое свобода. Точнее всего о свободе говорит мама Эли: «Рабство — это состояние души. Свободного человека сделать рабом нельзя</a:t>
            </a:r>
            <a:r>
              <a:rPr lang="ru-RU" dirty="0" smtClean="0">
                <a:latin typeface="Monotype Corsiva" pitchFamily="66" charset="0"/>
              </a:rPr>
              <a:t>».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5" name="Picture 4" descr="http://xn----7sbyadipfmlq9bya.xn--p1ai/tinybrowser/screenshot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5949280"/>
            <a:ext cx="1619672" cy="687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213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 книги  на Золотой полке школы</vt:lpstr>
      <vt:lpstr>Слайд 2</vt:lpstr>
      <vt:lpstr>Слайд 3</vt:lpstr>
      <vt:lpstr>Золотая полка для учащихся  1-4 классов</vt:lpstr>
      <vt:lpstr>Слайд 5</vt:lpstr>
      <vt:lpstr>Золотая полка для учащихся  5-6 классов</vt:lpstr>
      <vt:lpstr>Слайд 7</vt:lpstr>
      <vt:lpstr>Золотая полка для учащихся  7-10 классов</vt:lpstr>
      <vt:lpstr>Слайд 9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книги  на Золотой полке школы</dc:title>
  <dc:creator>Мария</dc:creator>
  <cp:lastModifiedBy>Мария</cp:lastModifiedBy>
  <cp:revision>1</cp:revision>
  <dcterms:created xsi:type="dcterms:W3CDTF">2019-10-05T14:48:26Z</dcterms:created>
  <dcterms:modified xsi:type="dcterms:W3CDTF">2019-10-05T16:08:04Z</dcterms:modified>
</cp:coreProperties>
</file>