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7E0"/>
    <a:srgbClr val="9FC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53" autoAdjust="0"/>
  </p:normalViewPr>
  <p:slideViewPr>
    <p:cSldViewPr>
      <p:cViewPr>
        <p:scale>
          <a:sx n="94" d="100"/>
          <a:sy n="94" d="100"/>
        </p:scale>
        <p:origin x="-88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53FC607-8460-4EB8-A481-98C93025817F}" type="datetimeFigureOut">
              <a:rPr lang="ru-RU" smtClean="0"/>
              <a:t>01.06.2020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65184C6-FCA5-4A4A-9547-F8EED8EA4F3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5184C6-FCA5-4A4A-9547-F8EED8EA4F3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5184C6-FCA5-4A4A-9547-F8EED8EA4F3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5184C6-FCA5-4A4A-9547-F8EED8EA4F3F}"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65184C6-FCA5-4A4A-9547-F8EED8EA4F3F}"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65184C6-FCA5-4A4A-9547-F8EED8EA4F3F}"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65184C6-FCA5-4A4A-9547-F8EED8EA4F3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65184C6-FCA5-4A4A-9547-F8EED8EA4F3F}"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53FC607-8460-4EB8-A481-98C93025817F}" type="datetimeFigureOut">
              <a:rPr lang="ru-RU" smtClean="0"/>
              <a:t>01.06.2020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65184C6-FCA5-4A4A-9547-F8EED8EA4F3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53FC607-8460-4EB8-A481-98C93025817F}" type="datetimeFigureOut">
              <a:rPr lang="ru-RU" smtClean="0"/>
              <a:t>01.06.2020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65184C6-FCA5-4A4A-9547-F8EED8EA4F3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53FC607-8460-4EB8-A481-98C93025817F}" type="datetimeFigureOut">
              <a:rPr lang="ru-RU" smtClean="0"/>
              <a:t>01.06.2020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65184C6-FCA5-4A4A-9547-F8EED8EA4F3F}"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53FC607-8460-4EB8-A481-98C93025817F}" type="datetimeFigureOut">
              <a:rPr lang="ru-RU" smtClean="0"/>
              <a:t>01.06.2020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5184C6-FCA5-4A4A-9547-F8EED8EA4F3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6"/>
            <a:ext cx="3096344" cy="2752306"/>
          </a:xfrm>
          <a:prstGeom prst="rect">
            <a:avLst/>
          </a:prstGeom>
        </p:spPr>
      </p:pic>
      <p:sp>
        <p:nvSpPr>
          <p:cNvPr id="2" name="Заголовок 1"/>
          <p:cNvSpPr>
            <a:spLocks noGrp="1"/>
          </p:cNvSpPr>
          <p:nvPr>
            <p:ph type="ctrTitle"/>
          </p:nvPr>
        </p:nvSpPr>
        <p:spPr>
          <a:xfrm>
            <a:off x="3563888" y="476672"/>
            <a:ext cx="5184576" cy="2016224"/>
          </a:xfrm>
        </p:spPr>
        <p:txBody>
          <a:bodyPr>
            <a:normAutofit/>
          </a:bodyPr>
          <a:lstStyle/>
          <a:p>
            <a:pPr algn="ctr"/>
            <a:r>
              <a:rPr lang="ru-RU" sz="4000" b="0" dirty="0" smtClean="0"/>
              <a:t>Право на труд – детям.</a:t>
            </a:r>
            <a:endParaRPr lang="ru-RU" sz="4000" b="0" dirty="0"/>
          </a:p>
        </p:txBody>
      </p:sp>
      <p:sp>
        <p:nvSpPr>
          <p:cNvPr id="3" name="Подзаголовок 2"/>
          <p:cNvSpPr>
            <a:spLocks noGrp="1"/>
          </p:cNvSpPr>
          <p:nvPr>
            <p:ph type="subTitle" idx="1"/>
          </p:nvPr>
        </p:nvSpPr>
        <p:spPr>
          <a:xfrm>
            <a:off x="611560" y="4077654"/>
            <a:ext cx="7772400" cy="1295562"/>
          </a:xfrm>
        </p:spPr>
        <p:txBody>
          <a:bodyPr/>
          <a:lstStyle/>
          <a:p>
            <a:pPr algn="l"/>
            <a:r>
              <a:rPr lang="ru-RU" dirty="0" smtClean="0"/>
              <a:t>1 июня – Международный день защиты детей.</a:t>
            </a:r>
            <a:endParaRPr lang="ru-RU" dirty="0"/>
          </a:p>
        </p:txBody>
      </p:sp>
    </p:spTree>
    <p:extLst>
      <p:ext uri="{BB962C8B-B14F-4D97-AF65-F5344CB8AC3E}">
        <p14:creationId xmlns:p14="http://schemas.microsoft.com/office/powerpoint/2010/main" val="4160858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77653"/>
            <a:ext cx="6364188" cy="231425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57" y="4005064"/>
            <a:ext cx="2593786" cy="172819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408" y="1691803"/>
            <a:ext cx="2698951" cy="1800200"/>
          </a:xfrm>
          <a:prstGeom prst="rect">
            <a:avLst/>
          </a:prstGeom>
        </p:spPr>
      </p:pic>
      <p:sp>
        <p:nvSpPr>
          <p:cNvPr id="4" name="Прямоугольник 3"/>
          <p:cNvSpPr/>
          <p:nvPr/>
        </p:nvSpPr>
        <p:spPr>
          <a:xfrm>
            <a:off x="3131840" y="2936089"/>
            <a:ext cx="5742384" cy="3631763"/>
          </a:xfrm>
          <a:prstGeom prst="rect">
            <a:avLst/>
          </a:prstGeom>
        </p:spPr>
        <p:txBody>
          <a:bodyPr wrap="square">
            <a:spAutoFit/>
          </a:bodyPr>
          <a:lstStyle/>
          <a:p>
            <a:pPr lvl="0">
              <a:lnSpc>
                <a:spcPct val="115000"/>
              </a:lnSpc>
              <a:spcAft>
                <a:spcPts val="0"/>
              </a:spcAft>
            </a:pPr>
            <a:r>
              <a:rPr lang="ru-RU" sz="2000" dirty="0" smtClean="0">
                <a:effectLst/>
                <a:latin typeface="Times New Roman"/>
                <a:ea typeface="Calibri"/>
                <a:cs typeface="Times New Roman"/>
              </a:rPr>
              <a:t>Статья 265 ТК РФ запрещает применение труда лиц в возрасте до 18 лет на работах с вредными и (или) опасными условиями труда, на подземных работах, а также на работах, выполнение которых может причинить вред здоровью и нравственному развитию (игорный бизнес, работа в ночных кабаре и клубах, производство, перевозка и торговля спиртными напитками, табачными изделиями, наркотическими и иными токсическими препаратами).</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3480874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793" y="620688"/>
            <a:ext cx="7056784" cy="1862048"/>
          </a:xfrm>
          <a:prstGeom prst="rect">
            <a:avLst/>
          </a:prstGeom>
        </p:spPr>
        <p:txBody>
          <a:bodyPr wrap="square">
            <a:spAutoFit/>
          </a:bodyPr>
          <a:lstStyle/>
          <a:p>
            <a:pPr lvl="0">
              <a:lnSpc>
                <a:spcPct val="115000"/>
              </a:lnSpc>
              <a:spcAft>
                <a:spcPts val="0"/>
              </a:spcAft>
            </a:pPr>
            <a:r>
              <a:rPr lang="ru-RU" sz="2000" dirty="0" smtClean="0">
                <a:effectLst/>
                <a:latin typeface="Times New Roman"/>
                <a:ea typeface="Calibri"/>
                <a:cs typeface="Times New Roman"/>
              </a:rPr>
              <a:t>Для лиц до 18 лет </a:t>
            </a:r>
            <a:r>
              <a:rPr lang="ru-RU" sz="2000" b="1" dirty="0" smtClean="0">
                <a:effectLst/>
                <a:latin typeface="Times New Roman"/>
                <a:ea typeface="Calibri"/>
                <a:cs typeface="Times New Roman"/>
              </a:rPr>
              <a:t>запрещены</a:t>
            </a:r>
            <a:r>
              <a:rPr lang="ru-RU" sz="2000" dirty="0" smtClean="0">
                <a:effectLst/>
                <a:latin typeface="Times New Roman"/>
                <a:ea typeface="Calibri"/>
                <a:cs typeface="Times New Roman"/>
              </a:rPr>
              <a:t> </a:t>
            </a:r>
            <a:r>
              <a:rPr lang="ru-RU" sz="2000" b="1" dirty="0" smtClean="0">
                <a:effectLst/>
                <a:latin typeface="Times New Roman"/>
                <a:ea typeface="Calibri"/>
                <a:cs typeface="Times New Roman"/>
              </a:rPr>
              <a:t>более 400 видов </a:t>
            </a:r>
            <a:r>
              <a:rPr lang="ru-RU" sz="2000" dirty="0" smtClean="0">
                <a:effectLst/>
                <a:latin typeface="Times New Roman"/>
                <a:ea typeface="Calibri"/>
                <a:cs typeface="Times New Roman"/>
              </a:rPr>
              <a:t>тяжелых, вредных и опасных работ. Даже если сам подросток до 18 лет просит использовать его труд на этих видах работ, администрация не имеет право этого делать, иначе она несет ответственность за нарушение трудового законодательства.</a:t>
            </a:r>
            <a:endParaRPr lang="ru-RU" sz="1600" dirty="0">
              <a:effectLst/>
              <a:latin typeface="Calibri"/>
              <a:ea typeface="Calibri"/>
              <a:cs typeface="Times New Roman"/>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495692"/>
            <a:ext cx="5670426" cy="3853688"/>
          </a:xfrm>
          <a:prstGeom prst="rect">
            <a:avLst/>
          </a:prstGeom>
        </p:spPr>
      </p:pic>
    </p:spTree>
    <p:extLst>
      <p:ext uri="{BB962C8B-B14F-4D97-AF65-F5344CB8AC3E}">
        <p14:creationId xmlns:p14="http://schemas.microsoft.com/office/powerpoint/2010/main" val="198008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59" y="3356992"/>
            <a:ext cx="4722697" cy="3312368"/>
          </a:xfrm>
          <a:prstGeom prst="rect">
            <a:avLst/>
          </a:prstGeom>
        </p:spPr>
      </p:pic>
      <p:sp>
        <p:nvSpPr>
          <p:cNvPr id="2" name="Заголовок 1"/>
          <p:cNvSpPr>
            <a:spLocks noGrp="1"/>
          </p:cNvSpPr>
          <p:nvPr>
            <p:ph type="title"/>
          </p:nvPr>
        </p:nvSpPr>
        <p:spPr>
          <a:xfrm>
            <a:off x="457200" y="274638"/>
            <a:ext cx="8229600" cy="634082"/>
          </a:xfrm>
        </p:spPr>
        <p:txBody>
          <a:bodyPr>
            <a:noAutofit/>
          </a:bodyPr>
          <a:lstStyle/>
          <a:p>
            <a:pPr lvl="0" algn="ctr"/>
            <a:r>
              <a:rPr lang="ru-RU" sz="2400" dirty="0">
                <a:solidFill>
                  <a:schemeClr val="tx1"/>
                </a:solidFill>
                <a:effectLst/>
                <a:latin typeface="Times New Roman" panose="02020603050405020304" pitchFamily="18" charset="0"/>
              </a:rPr>
              <a:t>Несовершеннолетние не могут привлекаться к работам</a:t>
            </a:r>
            <a:r>
              <a:rPr lang="ru-RU" sz="2400" dirty="0" smtClean="0">
                <a:solidFill>
                  <a:schemeClr val="tx1"/>
                </a:solidFill>
                <a:effectLst/>
                <a:latin typeface="Times New Roman" panose="02020603050405020304" pitchFamily="18" charset="0"/>
              </a:rPr>
              <a:t>:</a:t>
            </a:r>
            <a:endParaRPr lang="ru-RU" sz="2400" dirty="0">
              <a:solidFill>
                <a:schemeClr val="tx1"/>
              </a:solidFill>
              <a:latin typeface="Times New Roman" panose="02020603050405020304" pitchFamily="18" charset="0"/>
            </a:endParaRPr>
          </a:p>
        </p:txBody>
      </p:sp>
      <p:sp>
        <p:nvSpPr>
          <p:cNvPr id="3" name="Объект 2"/>
          <p:cNvSpPr>
            <a:spLocks noGrp="1"/>
          </p:cNvSpPr>
          <p:nvPr>
            <p:ph idx="1"/>
          </p:nvPr>
        </p:nvSpPr>
        <p:spPr>
          <a:xfrm>
            <a:off x="107504" y="980728"/>
            <a:ext cx="5328592" cy="2664296"/>
          </a:xfrm>
        </p:spPr>
        <p:txBody>
          <a:bodyPr>
            <a:normAutofit fontScale="92500"/>
          </a:bodyPr>
          <a:lstStyle/>
          <a:p>
            <a:pPr>
              <a:buFont typeface="Wingdings" panose="05000000000000000000" pitchFamily="2" charset="2"/>
              <a:buChar char="v"/>
            </a:pPr>
            <a:r>
              <a:rPr lang="ru-RU" sz="1800" dirty="0">
                <a:latin typeface="Times New Roman" panose="02020603050405020304" pitchFamily="18" charset="0"/>
              </a:rPr>
              <a:t>по совместительству (ст. 282 ТК РФ);</a:t>
            </a:r>
          </a:p>
          <a:p>
            <a:pPr>
              <a:buFont typeface="Wingdings" panose="05000000000000000000" pitchFamily="2" charset="2"/>
              <a:buChar char="v"/>
            </a:pPr>
            <a:r>
              <a:rPr lang="ru-RU" sz="1800" dirty="0" smtClean="0">
                <a:latin typeface="Times New Roman" panose="02020603050405020304" pitchFamily="18" charset="0"/>
              </a:rPr>
              <a:t>в </a:t>
            </a:r>
            <a:r>
              <a:rPr lang="ru-RU" sz="1800" dirty="0">
                <a:latin typeface="Times New Roman" panose="02020603050405020304" pitchFamily="18" charset="0"/>
              </a:rPr>
              <a:t>соответствии с письменным договором о полной материальной ответственности (ст. 244 ТК РФ);</a:t>
            </a:r>
          </a:p>
          <a:p>
            <a:pPr>
              <a:buFont typeface="Wingdings" panose="05000000000000000000" pitchFamily="2" charset="2"/>
              <a:buChar char="v"/>
            </a:pPr>
            <a:r>
              <a:rPr lang="ru-RU" sz="1800" dirty="0" smtClean="0">
                <a:latin typeface="Times New Roman" panose="02020603050405020304" pitchFamily="18" charset="0"/>
              </a:rPr>
              <a:t>вахтовым </a:t>
            </a:r>
            <a:r>
              <a:rPr lang="ru-RU" sz="1800" dirty="0">
                <a:latin typeface="Times New Roman" panose="02020603050405020304" pitchFamily="18" charset="0"/>
              </a:rPr>
              <a:t>методом, поскольку эти работы связаны с отъездом в другую местность и с длительными рабочими сменами, что запрещается несовершеннолетним (ст. 298 ТК РФ);</a:t>
            </a:r>
          </a:p>
          <a:p>
            <a:pPr>
              <a:buFont typeface="Wingdings" panose="05000000000000000000" pitchFamily="2" charset="2"/>
              <a:buChar char="v"/>
            </a:pPr>
            <a:r>
              <a:rPr lang="ru-RU" sz="1800" dirty="0" smtClean="0">
                <a:latin typeface="Times New Roman" panose="02020603050405020304" pitchFamily="18" charset="0"/>
              </a:rPr>
              <a:t>в </a:t>
            </a:r>
            <a:r>
              <a:rPr lang="ru-RU" sz="1800" dirty="0">
                <a:latin typeface="Times New Roman" panose="02020603050405020304" pitchFamily="18" charset="0"/>
              </a:rPr>
              <a:t>религиозных организациях (ст. 342 ТК РФ).</a:t>
            </a:r>
          </a:p>
          <a:p>
            <a:endParaRPr lang="ru-RU" dirty="0"/>
          </a:p>
        </p:txBody>
      </p:sp>
    </p:spTree>
    <p:extLst>
      <p:ext uri="{BB962C8B-B14F-4D97-AF65-F5344CB8AC3E}">
        <p14:creationId xmlns:p14="http://schemas.microsoft.com/office/powerpoint/2010/main" val="346443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268760"/>
            <a:ext cx="4837782" cy="3228912"/>
          </a:xfrm>
          <a:prstGeom prst="rect">
            <a:avLst/>
          </a:prstGeom>
        </p:spPr>
      </p:pic>
      <p:sp>
        <p:nvSpPr>
          <p:cNvPr id="2" name="Объект 1"/>
          <p:cNvSpPr>
            <a:spLocks noGrp="1"/>
          </p:cNvSpPr>
          <p:nvPr>
            <p:ph idx="1"/>
          </p:nvPr>
        </p:nvSpPr>
        <p:spPr>
          <a:xfrm>
            <a:off x="683568" y="4725144"/>
            <a:ext cx="8229600" cy="1368152"/>
          </a:xfrm>
        </p:spPr>
        <p:txBody>
          <a:bodyPr/>
          <a:lstStyle/>
          <a:p>
            <a:pPr>
              <a:buFont typeface="Wingdings" panose="05000000000000000000" pitchFamily="2" charset="2"/>
              <a:buChar char="v"/>
            </a:pPr>
            <a:r>
              <a:rPr lang="ru-RU" sz="2000" dirty="0"/>
              <a:t>не более 24 часов в неделю - для работников в возрасте до 16 лет;</a:t>
            </a:r>
          </a:p>
          <a:p>
            <a:pPr>
              <a:buFont typeface="Wingdings" panose="05000000000000000000" pitchFamily="2" charset="2"/>
              <a:buChar char="v"/>
            </a:pPr>
            <a:r>
              <a:rPr lang="ru-RU" sz="2000" dirty="0" smtClean="0"/>
              <a:t>не </a:t>
            </a:r>
            <a:r>
              <a:rPr lang="ru-RU" sz="2000" dirty="0"/>
              <a:t>более 36 часов в неделю - для работников в возрасте от 16 до 18 лет.</a:t>
            </a:r>
          </a:p>
          <a:p>
            <a:endParaRPr lang="ru-RU" dirty="0"/>
          </a:p>
        </p:txBody>
      </p:sp>
      <p:sp>
        <p:nvSpPr>
          <p:cNvPr id="3" name="Заголовок 2"/>
          <p:cNvSpPr>
            <a:spLocks noGrp="1"/>
          </p:cNvSpPr>
          <p:nvPr>
            <p:ph type="title"/>
          </p:nvPr>
        </p:nvSpPr>
        <p:spPr/>
        <p:txBody>
          <a:bodyPr>
            <a:noAutofit/>
          </a:bodyPr>
          <a:lstStyle/>
          <a:p>
            <a:pPr algn="ctr"/>
            <a:r>
              <a:rPr lang="ru-RU" sz="2400" dirty="0">
                <a:solidFill>
                  <a:schemeClr val="tx1"/>
                </a:solidFill>
                <a:effectLst/>
                <a:latin typeface="Times New Roman"/>
                <a:ea typeface="Calibri"/>
              </a:rPr>
              <a:t>Для несовершеннолетних работников устанавливается сокращенная продолжительность рабочего дня:</a:t>
            </a:r>
            <a:endParaRPr lang="ru-RU" sz="2400" dirty="0">
              <a:solidFill>
                <a:schemeClr val="tx1"/>
              </a:solidFill>
            </a:endParaRPr>
          </a:p>
        </p:txBody>
      </p:sp>
    </p:spTree>
    <p:extLst>
      <p:ext uri="{BB962C8B-B14F-4D97-AF65-F5344CB8AC3E}">
        <p14:creationId xmlns:p14="http://schemas.microsoft.com/office/powerpoint/2010/main" val="3515870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340767"/>
            <a:ext cx="7569826" cy="4818105"/>
          </a:xfrm>
          <a:prstGeom prst="rect">
            <a:avLst/>
          </a:prstGeom>
        </p:spPr>
      </p:pic>
      <p:sp>
        <p:nvSpPr>
          <p:cNvPr id="2" name="Объект 1"/>
          <p:cNvSpPr>
            <a:spLocks noGrp="1"/>
          </p:cNvSpPr>
          <p:nvPr>
            <p:ph idx="1"/>
          </p:nvPr>
        </p:nvSpPr>
        <p:spPr>
          <a:xfrm>
            <a:off x="251520" y="1340767"/>
            <a:ext cx="3538736" cy="2307711"/>
          </a:xfrm>
        </p:spPr>
        <p:txBody>
          <a:bodyPr>
            <a:normAutofit/>
          </a:bodyPr>
          <a:lstStyle/>
          <a:p>
            <a:pPr>
              <a:buFont typeface="Wingdings" panose="05000000000000000000" pitchFamily="2" charset="2"/>
              <a:buChar char="v"/>
            </a:pPr>
            <a:r>
              <a:rPr lang="ru-RU" sz="2000" dirty="0" smtClean="0"/>
              <a:t>5 </a:t>
            </a:r>
            <a:r>
              <a:rPr lang="ru-RU" sz="2000" dirty="0"/>
              <a:t>часов - для работников в возрасте от 14 до 16 лет;</a:t>
            </a:r>
          </a:p>
          <a:p>
            <a:pPr>
              <a:buFont typeface="Wingdings" panose="05000000000000000000" pitchFamily="2" charset="2"/>
              <a:buChar char="v"/>
            </a:pPr>
            <a:r>
              <a:rPr lang="ru-RU" sz="2000" dirty="0" smtClean="0"/>
              <a:t>7 </a:t>
            </a:r>
            <a:r>
              <a:rPr lang="ru-RU" sz="2000" dirty="0"/>
              <a:t>часов - для работников в возрасте от 16 до 18 лет.</a:t>
            </a:r>
          </a:p>
          <a:p>
            <a:endParaRPr lang="ru-RU" dirty="0"/>
          </a:p>
        </p:txBody>
      </p:sp>
      <p:sp>
        <p:nvSpPr>
          <p:cNvPr id="3" name="Заголовок 2"/>
          <p:cNvSpPr>
            <a:spLocks noGrp="1"/>
          </p:cNvSpPr>
          <p:nvPr>
            <p:ph type="title"/>
          </p:nvPr>
        </p:nvSpPr>
        <p:spPr/>
        <p:txBody>
          <a:bodyPr>
            <a:normAutofit/>
          </a:bodyPr>
          <a:lstStyle/>
          <a:p>
            <a:pPr algn="ctr"/>
            <a:r>
              <a:rPr lang="ru-RU" sz="2400" dirty="0">
                <a:solidFill>
                  <a:schemeClr val="tx1"/>
                </a:solidFill>
                <a:effectLst/>
                <a:latin typeface="Times New Roman"/>
                <a:ea typeface="Calibri"/>
              </a:rPr>
              <a:t>Продолжительность ежедневной работы (смены) не может превышать:</a:t>
            </a:r>
            <a:endParaRPr lang="ru-RU" sz="2400" dirty="0">
              <a:solidFill>
                <a:schemeClr val="tx1"/>
              </a:solidFill>
            </a:endParaRPr>
          </a:p>
        </p:txBody>
      </p:sp>
    </p:spTree>
    <p:extLst>
      <p:ext uri="{BB962C8B-B14F-4D97-AF65-F5344CB8AC3E}">
        <p14:creationId xmlns:p14="http://schemas.microsoft.com/office/powerpoint/2010/main" val="299015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168860"/>
            <a:ext cx="5389190" cy="4490992"/>
          </a:xfrm>
          <a:prstGeom prst="rect">
            <a:avLst/>
          </a:prstGeom>
        </p:spPr>
      </p:pic>
      <p:sp>
        <p:nvSpPr>
          <p:cNvPr id="4" name="Прямоугольник 3"/>
          <p:cNvSpPr/>
          <p:nvPr/>
        </p:nvSpPr>
        <p:spPr>
          <a:xfrm>
            <a:off x="467544" y="548680"/>
            <a:ext cx="6336704" cy="2640723"/>
          </a:xfrm>
          <a:prstGeom prst="rect">
            <a:avLst/>
          </a:prstGeom>
        </p:spPr>
        <p:txBody>
          <a:bodyPr wrap="square">
            <a:spAutoFit/>
          </a:bodyPr>
          <a:lstStyle/>
          <a:p>
            <a:pPr marL="228600">
              <a:lnSpc>
                <a:spcPct val="115000"/>
              </a:lnSpc>
              <a:spcAft>
                <a:spcPts val="0"/>
              </a:spcAft>
            </a:pPr>
            <a:r>
              <a:rPr lang="ru-RU" sz="2400" dirty="0" smtClean="0">
                <a:effectLst/>
                <a:latin typeface="Times New Roman"/>
                <a:ea typeface="Calibri"/>
                <a:cs typeface="Times New Roman"/>
              </a:rPr>
              <a:t>Учащихся школ, училищ, техникумов  и колледжей, совмещающих в течение учебного года учебу с работой, привлекать к труду можно только на </a:t>
            </a:r>
            <a:r>
              <a:rPr lang="ru-RU" sz="2400" b="1" dirty="0" smtClean="0">
                <a:effectLst/>
                <a:latin typeface="Times New Roman"/>
                <a:ea typeface="Calibri"/>
                <a:cs typeface="Times New Roman"/>
              </a:rPr>
              <a:t>2,5</a:t>
            </a:r>
            <a:r>
              <a:rPr lang="ru-RU" sz="2400" dirty="0" smtClean="0">
                <a:effectLst/>
                <a:latin typeface="Times New Roman"/>
                <a:ea typeface="Calibri"/>
                <a:cs typeface="Times New Roman"/>
              </a:rPr>
              <a:t> часа в день (работников в возрасте от 14 до 16 лет) и </a:t>
            </a:r>
            <a:r>
              <a:rPr lang="ru-RU" sz="2400" b="1" dirty="0" smtClean="0">
                <a:effectLst/>
                <a:latin typeface="Times New Roman"/>
                <a:ea typeface="Calibri"/>
                <a:cs typeface="Times New Roman"/>
              </a:rPr>
              <a:t>3,5</a:t>
            </a:r>
            <a:r>
              <a:rPr lang="ru-RU" sz="2400" dirty="0" smtClean="0">
                <a:effectLst/>
                <a:latin typeface="Times New Roman"/>
                <a:ea typeface="Calibri"/>
                <a:cs typeface="Times New Roman"/>
              </a:rPr>
              <a:t> часа (работников в возрасте от 16 до 18 лет).</a:t>
            </a:r>
            <a:endParaRPr lang="ru-RU" dirty="0">
              <a:effectLst/>
              <a:latin typeface="Calibri"/>
              <a:ea typeface="Calibri"/>
              <a:cs typeface="Times New Roman"/>
            </a:endParaRPr>
          </a:p>
        </p:txBody>
      </p:sp>
    </p:spTree>
    <p:extLst>
      <p:ext uri="{BB962C8B-B14F-4D97-AF65-F5344CB8AC3E}">
        <p14:creationId xmlns:p14="http://schemas.microsoft.com/office/powerpoint/2010/main" val="3358718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3524"/>
            <a:ext cx="5874275" cy="4186756"/>
          </a:xfrm>
          <a:prstGeom prst="rect">
            <a:avLst/>
          </a:prstGeom>
        </p:spPr>
      </p:pic>
      <p:sp>
        <p:nvSpPr>
          <p:cNvPr id="2" name="Прямоугольник 1"/>
          <p:cNvSpPr/>
          <p:nvPr/>
        </p:nvSpPr>
        <p:spPr>
          <a:xfrm>
            <a:off x="3404681" y="3933056"/>
            <a:ext cx="5421414" cy="2923877"/>
          </a:xfrm>
          <a:prstGeom prst="rect">
            <a:avLst/>
          </a:prstGeom>
        </p:spPr>
        <p:txBody>
          <a:bodyPr wrap="square">
            <a:spAutoFit/>
          </a:bodyPr>
          <a:lstStyle/>
          <a:p>
            <a:r>
              <a:rPr lang="ru-RU" sz="2400" dirty="0" smtClean="0">
                <a:effectLst/>
                <a:latin typeface="Times New Roman"/>
                <a:ea typeface="Calibri"/>
              </a:rPr>
              <a:t>Работодатель выплачивает  заработную плату пропорционально отработанному времени, исходя из размера минимальной заработной платы.</a:t>
            </a:r>
          </a:p>
          <a:p>
            <a:endParaRPr lang="ru-RU" sz="1050" dirty="0">
              <a:latin typeface="Times New Roman"/>
              <a:ea typeface="Calibri"/>
            </a:endParaRPr>
          </a:p>
          <a:p>
            <a:r>
              <a:rPr lang="ru-RU" sz="2400" dirty="0" smtClean="0">
                <a:effectLst/>
                <a:latin typeface="Times New Roman"/>
                <a:ea typeface="Calibri"/>
              </a:rPr>
              <a:t> Сейчас размер минимальной заработной платы в Свердловской области составляет 9 217 рублей.</a:t>
            </a:r>
            <a:endParaRPr lang="ru-RU" sz="2400" dirty="0"/>
          </a:p>
        </p:txBody>
      </p:sp>
    </p:spTree>
    <p:extLst>
      <p:ext uri="{BB962C8B-B14F-4D97-AF65-F5344CB8AC3E}">
        <p14:creationId xmlns:p14="http://schemas.microsoft.com/office/powerpoint/2010/main" val="826470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76673"/>
            <a:ext cx="7772400" cy="1152127"/>
          </a:xfrm>
        </p:spPr>
        <p:txBody>
          <a:bodyPr/>
          <a:lstStyle/>
          <a:p>
            <a:r>
              <a:rPr lang="ru-RU" dirty="0" smtClean="0"/>
              <a:t>Вопросы </a:t>
            </a:r>
            <a:endParaRPr lang="ru-RU" dirty="0"/>
          </a:p>
        </p:txBody>
      </p:sp>
      <p:sp>
        <p:nvSpPr>
          <p:cNvPr id="5" name="Подзаголовок 4"/>
          <p:cNvSpPr>
            <a:spLocks noGrp="1"/>
          </p:cNvSpPr>
          <p:nvPr>
            <p:ph type="subTitle" idx="1"/>
          </p:nvPr>
        </p:nvSpPr>
        <p:spPr/>
        <p:txBody>
          <a:bodyPr/>
          <a:lstStyle/>
          <a:p>
            <a:r>
              <a:rPr lang="ru-RU" dirty="0" smtClean="0"/>
              <a:t>Правовые задачи</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4298152" cy="3168352"/>
          </a:xfrm>
          <a:prstGeom prst="rect">
            <a:avLst/>
          </a:prstGeom>
        </p:spPr>
      </p:pic>
    </p:spTree>
    <p:extLst>
      <p:ext uri="{BB962C8B-B14F-4D97-AF65-F5344CB8AC3E}">
        <p14:creationId xmlns:p14="http://schemas.microsoft.com/office/powerpoint/2010/main" val="174400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140968"/>
            <a:ext cx="5042223" cy="3535859"/>
          </a:xfrm>
          <a:prstGeom prst="rect">
            <a:avLst/>
          </a:prstGeom>
        </p:spPr>
      </p:pic>
      <p:sp>
        <p:nvSpPr>
          <p:cNvPr id="4" name="Прямоугольник 3"/>
          <p:cNvSpPr/>
          <p:nvPr/>
        </p:nvSpPr>
        <p:spPr>
          <a:xfrm>
            <a:off x="611560" y="692696"/>
            <a:ext cx="6048672" cy="3046988"/>
          </a:xfrm>
          <a:prstGeom prst="rect">
            <a:avLst/>
          </a:prstGeom>
        </p:spPr>
        <p:txBody>
          <a:bodyPr wrap="square">
            <a:spAutoFit/>
          </a:bodyPr>
          <a:lstStyle/>
          <a:p>
            <a:pPr marL="342900" indent="-342900">
              <a:buFont typeface="Wingdings" panose="05000000000000000000" pitchFamily="2" charset="2"/>
              <a:buChar char="v"/>
            </a:pPr>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вы решили во время каникул поработать, куда вы обратитесь? </a:t>
            </a:r>
            <a:endParaRPr lang="ru-RU" sz="24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ru-RU" sz="2400" dirty="0" smtClean="0">
                <a:latin typeface="Times New Roman" panose="02020603050405020304" pitchFamily="18" charset="0"/>
                <a:cs typeface="Times New Roman" panose="02020603050405020304" pitchFamily="18" charset="0"/>
              </a:rPr>
              <a:t>Какие </a:t>
            </a:r>
            <a:r>
              <a:rPr lang="ru-RU" sz="2400" dirty="0">
                <a:latin typeface="Times New Roman" panose="02020603050405020304" pitchFamily="18" charset="0"/>
                <a:cs typeface="Times New Roman" panose="02020603050405020304" pitchFamily="18" charset="0"/>
              </a:rPr>
              <a:t>документы подготовите для приема на работу</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ru-RU" sz="2400" dirty="0">
                <a:latin typeface="Times New Roman" panose="02020603050405020304" pitchFamily="18" charset="0"/>
                <a:cs typeface="Times New Roman" panose="02020603050405020304" pitchFamily="18" charset="0"/>
              </a:rPr>
              <a:t>Какие условия должны быть соблюдены при приёме на работу учащихся?</a:t>
            </a:r>
          </a:p>
        </p:txBody>
      </p:sp>
    </p:spTree>
    <p:extLst>
      <p:ext uri="{BB962C8B-B14F-4D97-AF65-F5344CB8AC3E}">
        <p14:creationId xmlns:p14="http://schemas.microsoft.com/office/powerpoint/2010/main" val="1209021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429371"/>
            <a:ext cx="5436096" cy="1269014"/>
          </a:xfrm>
          <a:prstGeom prst="rect">
            <a:avLst/>
          </a:prstGeom>
        </p:spPr>
      </p:pic>
      <p:sp>
        <p:nvSpPr>
          <p:cNvPr id="2" name="Заголовок 1"/>
          <p:cNvSpPr>
            <a:spLocks noGrp="1"/>
          </p:cNvSpPr>
          <p:nvPr>
            <p:ph type="title"/>
          </p:nvPr>
        </p:nvSpPr>
        <p:spPr/>
        <p:txBody>
          <a:bodyPr>
            <a:noAutofit/>
          </a:bodyPr>
          <a:lstStyle/>
          <a:p>
            <a:pPr algn="ctr"/>
            <a:r>
              <a:rPr lang="ru-RU" sz="2400" dirty="0">
                <a:solidFill>
                  <a:schemeClr val="tx1"/>
                </a:solidFill>
                <a:effectLst/>
                <a:latin typeface="Times New Roman"/>
                <a:ea typeface="Calibri"/>
              </a:rPr>
              <a:t>Должен ли гражданин, </a:t>
            </a:r>
            <a:r>
              <a:rPr lang="ru-RU" sz="2400" u="sng" dirty="0">
                <a:solidFill>
                  <a:schemeClr val="tx1"/>
                </a:solidFill>
                <a:effectLst/>
                <a:latin typeface="Times New Roman"/>
                <a:ea typeface="Calibri"/>
              </a:rPr>
              <a:t>впервые ищущий работу </a:t>
            </a:r>
            <a:r>
              <a:rPr lang="ru-RU" sz="2400" dirty="0">
                <a:solidFill>
                  <a:schemeClr val="tx1"/>
                </a:solidFill>
                <a:effectLst/>
                <a:latin typeface="Times New Roman"/>
                <a:ea typeface="Calibri"/>
              </a:rPr>
              <a:t>и не имеющий профессии, представить в службу занятости следующие документы:</a:t>
            </a:r>
            <a:endParaRPr lang="ru-RU" sz="2400" dirty="0">
              <a:solidFill>
                <a:schemeClr val="tx1"/>
              </a:solidFill>
            </a:endParaRPr>
          </a:p>
        </p:txBody>
      </p:sp>
      <p:sp>
        <p:nvSpPr>
          <p:cNvPr id="3" name="Объект 2"/>
          <p:cNvSpPr>
            <a:spLocks noGrp="1"/>
          </p:cNvSpPr>
          <p:nvPr>
            <p:ph idx="1"/>
          </p:nvPr>
        </p:nvSpPr>
        <p:spPr>
          <a:xfrm>
            <a:off x="467544" y="1844824"/>
            <a:ext cx="8229600" cy="2739760"/>
          </a:xfrm>
        </p:spPr>
        <p:txBody>
          <a:bodyPr/>
          <a:lstStyle/>
          <a:p>
            <a:pPr>
              <a:buFont typeface="Wingdings" panose="05000000000000000000" pitchFamily="2" charset="2"/>
              <a:buChar char="v"/>
            </a:pPr>
            <a:r>
              <a:rPr lang="ru-RU" sz="2400" dirty="0"/>
              <a:t>Паспорт;</a:t>
            </a:r>
          </a:p>
          <a:p>
            <a:pPr>
              <a:buFont typeface="Wingdings" panose="05000000000000000000" pitchFamily="2" charset="2"/>
              <a:buChar char="v"/>
            </a:pPr>
            <a:r>
              <a:rPr lang="ru-RU" sz="2400" dirty="0"/>
              <a:t>Трудовую книжку;</a:t>
            </a:r>
          </a:p>
          <a:p>
            <a:pPr>
              <a:buFont typeface="Wingdings" panose="05000000000000000000" pitchFamily="2" charset="2"/>
              <a:buChar char="v"/>
            </a:pPr>
            <a:r>
              <a:rPr lang="ru-RU" sz="2400" dirty="0"/>
              <a:t>Справку о среднем заработке за последние два месяца по последнему месту работы;</a:t>
            </a:r>
          </a:p>
          <a:p>
            <a:pPr>
              <a:buFont typeface="Wingdings" panose="05000000000000000000" pitchFamily="2" charset="2"/>
              <a:buChar char="v"/>
            </a:pPr>
            <a:r>
              <a:rPr lang="ru-RU" sz="2400" dirty="0"/>
              <a:t>Документ об образовании;</a:t>
            </a:r>
          </a:p>
          <a:p>
            <a:pPr>
              <a:buFont typeface="Wingdings" panose="05000000000000000000" pitchFamily="2" charset="2"/>
              <a:buChar char="v"/>
            </a:pPr>
            <a:r>
              <a:rPr lang="ru-RU" sz="2400" dirty="0"/>
              <a:t>Справку о состоянии здоровья.</a:t>
            </a:r>
          </a:p>
          <a:p>
            <a:endParaRPr lang="ru-RU" dirty="0"/>
          </a:p>
        </p:txBody>
      </p:sp>
      <p:sp>
        <p:nvSpPr>
          <p:cNvPr id="4" name="Прямоугольник 3"/>
          <p:cNvSpPr/>
          <p:nvPr/>
        </p:nvSpPr>
        <p:spPr>
          <a:xfrm>
            <a:off x="2771800" y="4869160"/>
            <a:ext cx="5292080" cy="800219"/>
          </a:xfrm>
          <a:prstGeom prst="rect">
            <a:avLst/>
          </a:prstGeom>
        </p:spPr>
        <p:txBody>
          <a:bodyPr wrap="square">
            <a:spAutoFit/>
          </a:bodyPr>
          <a:lstStyle/>
          <a:p>
            <a:pPr algn="just">
              <a:lnSpc>
                <a:spcPct val="115000"/>
              </a:lnSpc>
              <a:spcAft>
                <a:spcPts val="0"/>
              </a:spcAft>
            </a:pPr>
            <a:r>
              <a:rPr lang="ru-RU" sz="2000" dirty="0" smtClean="0">
                <a:effectLst/>
                <a:latin typeface="Times New Roman"/>
                <a:ea typeface="Calibri"/>
                <a:cs typeface="Times New Roman"/>
              </a:rPr>
              <a:t>Согласны ли вы с этим перечнем документов? </a:t>
            </a:r>
          </a:p>
          <a:p>
            <a:pPr algn="just">
              <a:lnSpc>
                <a:spcPct val="115000"/>
              </a:lnSpc>
              <a:spcAft>
                <a:spcPts val="0"/>
              </a:spcAft>
            </a:pPr>
            <a:r>
              <a:rPr lang="ru-RU" sz="2000" dirty="0" smtClean="0">
                <a:effectLst/>
                <a:latin typeface="Times New Roman"/>
                <a:ea typeface="Calibri"/>
                <a:cs typeface="Times New Roman"/>
              </a:rPr>
              <a:t>Если нужно, внесите свои коррективы.</a:t>
            </a:r>
            <a:endParaRPr lang="ru-RU" dirty="0">
              <a:effectLst/>
              <a:latin typeface="Calibri"/>
              <a:ea typeface="Calibri"/>
              <a:cs typeface="Times New Roman"/>
            </a:endParaRPr>
          </a:p>
        </p:txBody>
      </p:sp>
    </p:spTree>
    <p:extLst>
      <p:ext uri="{BB962C8B-B14F-4D97-AF65-F5344CB8AC3E}">
        <p14:creationId xmlns:p14="http://schemas.microsoft.com/office/powerpoint/2010/main" val="3078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636" y="1700808"/>
            <a:ext cx="6675886" cy="3913450"/>
          </a:xfrm>
          <a:prstGeom prst="rect">
            <a:avLst/>
          </a:prstGeom>
        </p:spPr>
      </p:pic>
      <p:sp>
        <p:nvSpPr>
          <p:cNvPr id="3" name="Прямоугольник 2"/>
          <p:cNvSpPr/>
          <p:nvPr/>
        </p:nvSpPr>
        <p:spPr>
          <a:xfrm>
            <a:off x="179512" y="260649"/>
            <a:ext cx="3456384" cy="4601260"/>
          </a:xfrm>
          <a:prstGeom prst="rect">
            <a:avLst/>
          </a:prstGeom>
        </p:spPr>
        <p:txBody>
          <a:bodyPr wrap="square">
            <a:spAutoFit/>
          </a:bodyPr>
          <a:lstStyle/>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Что такое труд?</a:t>
            </a:r>
            <a:endParaRPr lang="ru-RU" sz="1400" dirty="0" smtClean="0">
              <a:effectLst/>
              <a:latin typeface="Calibri"/>
              <a:ea typeface="Calibri"/>
              <a:cs typeface="Times New Roman"/>
            </a:endParaRPr>
          </a:p>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Зачем надо трудиться?</a:t>
            </a:r>
            <a:endParaRPr lang="ru-RU" sz="1400" dirty="0" smtClean="0">
              <a:effectLst/>
              <a:latin typeface="Calibri"/>
              <a:ea typeface="Calibri"/>
              <a:cs typeface="Times New Roman"/>
            </a:endParaRPr>
          </a:p>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Что мы приобретаем или теряем благодаря труду?</a:t>
            </a:r>
            <a:endParaRPr lang="ru-RU" sz="1400" dirty="0" smtClean="0">
              <a:effectLst/>
              <a:latin typeface="Calibri"/>
              <a:ea typeface="Calibri"/>
              <a:cs typeface="Times New Roman"/>
            </a:endParaRPr>
          </a:p>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Может ли человек прожить без работы?</a:t>
            </a:r>
            <a:endParaRPr lang="ru-RU" sz="1400" dirty="0" smtClean="0">
              <a:effectLst/>
              <a:latin typeface="Calibri"/>
              <a:ea typeface="Calibri"/>
              <a:cs typeface="Times New Roman"/>
            </a:endParaRPr>
          </a:p>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Право на труд - это право или обязанность?</a:t>
            </a:r>
            <a:endParaRPr lang="ru-RU" sz="1400" dirty="0" smtClean="0">
              <a:effectLst/>
              <a:latin typeface="Calibri"/>
              <a:ea typeface="Calibri"/>
              <a:cs typeface="Times New Roman"/>
            </a:endParaRPr>
          </a:p>
          <a:p>
            <a:pPr marL="342900" lvl="0" indent="-342900">
              <a:lnSpc>
                <a:spcPct val="150000"/>
              </a:lnSpc>
              <a:spcBef>
                <a:spcPts val="600"/>
              </a:spcBef>
              <a:spcAft>
                <a:spcPts val="600"/>
              </a:spcAft>
              <a:buFont typeface="Wingdings" panose="05000000000000000000" pitchFamily="2" charset="2"/>
              <a:buChar char="v"/>
            </a:pPr>
            <a:r>
              <a:rPr lang="ru-RU" dirty="0" smtClean="0">
                <a:effectLst/>
                <a:latin typeface="Times New Roman"/>
                <a:ea typeface="Calibri"/>
                <a:cs typeface="Times New Roman"/>
              </a:rPr>
              <a:t>Что такое трудолюбие?</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09118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583" y="2060848"/>
            <a:ext cx="5419417" cy="2592288"/>
          </a:xfrm>
          <a:prstGeom prst="rect">
            <a:avLst/>
          </a:prstGeom>
        </p:spPr>
      </p:pic>
      <p:sp>
        <p:nvSpPr>
          <p:cNvPr id="4" name="Прямоугольник 3"/>
          <p:cNvSpPr/>
          <p:nvPr/>
        </p:nvSpPr>
        <p:spPr>
          <a:xfrm>
            <a:off x="539552" y="476672"/>
            <a:ext cx="4572000" cy="4693593"/>
          </a:xfrm>
          <a:prstGeom prst="rect">
            <a:avLst/>
          </a:prstGeom>
        </p:spPr>
        <p:txBody>
          <a:bodyPr>
            <a:spAutoFit/>
          </a:bodyPr>
          <a:lstStyle/>
          <a:p>
            <a:pPr marL="228600" algn="just">
              <a:lnSpc>
                <a:spcPct val="115000"/>
              </a:lnSpc>
              <a:spcAft>
                <a:spcPts val="0"/>
              </a:spcAft>
            </a:pPr>
            <a:r>
              <a:rPr lang="ru-RU" sz="2000" dirty="0" smtClean="0">
                <a:effectLst/>
                <a:latin typeface="Times New Roman"/>
                <a:ea typeface="Calibri"/>
                <a:cs typeface="Times New Roman"/>
              </a:rPr>
              <a:t>Научно-производственное объединение опубликовало объявление с приглашением на работу нескольких специалистов. </a:t>
            </a:r>
          </a:p>
          <a:p>
            <a:pPr marL="228600" algn="just">
              <a:lnSpc>
                <a:spcPct val="115000"/>
              </a:lnSpc>
              <a:spcAft>
                <a:spcPts val="0"/>
              </a:spcAft>
            </a:pPr>
            <a:r>
              <a:rPr lang="ru-RU" sz="2000" dirty="0" smtClean="0">
                <a:effectLst/>
                <a:latin typeface="Times New Roman"/>
                <a:ea typeface="Calibri"/>
                <a:cs typeface="Times New Roman"/>
              </a:rPr>
              <a:t>При этом были указаны требования к желающим поступить на работу. Среди них были:</a:t>
            </a:r>
            <a:endParaRPr lang="ru-RU" sz="2000" dirty="0" smtClean="0">
              <a:effectLst/>
              <a:latin typeface="Calibri"/>
              <a:ea typeface="Calibri"/>
              <a:cs typeface="Times New Roman"/>
            </a:endParaRPr>
          </a:p>
          <a:p>
            <a:pPr marL="228600" algn="just">
              <a:lnSpc>
                <a:spcPct val="115000"/>
              </a:lnSpc>
              <a:spcAft>
                <a:spcPts val="0"/>
              </a:spcAft>
            </a:pPr>
            <a:r>
              <a:rPr lang="ru-RU" sz="2000" dirty="0" smtClean="0">
                <a:effectLst/>
                <a:latin typeface="Times New Roman"/>
                <a:ea typeface="Calibri"/>
                <a:cs typeface="Times New Roman"/>
              </a:rPr>
              <a:t>Возраст – не старше 30-40 лет;</a:t>
            </a:r>
            <a:endParaRPr lang="ru-RU" sz="2000" dirty="0" smtClean="0">
              <a:effectLst/>
              <a:latin typeface="Calibri"/>
              <a:ea typeface="Calibri"/>
              <a:cs typeface="Times New Roman"/>
            </a:endParaRPr>
          </a:p>
          <a:p>
            <a:pPr marL="228600" algn="just">
              <a:lnSpc>
                <a:spcPct val="115000"/>
              </a:lnSpc>
              <a:spcAft>
                <a:spcPts val="0"/>
              </a:spcAft>
            </a:pPr>
            <a:r>
              <a:rPr lang="ru-RU" sz="2000" dirty="0" smtClean="0">
                <a:effectLst/>
                <a:latin typeface="Times New Roman"/>
                <a:ea typeface="Calibri"/>
                <a:cs typeface="Times New Roman"/>
              </a:rPr>
              <a:t>Пол – мужской;</a:t>
            </a:r>
            <a:endParaRPr lang="ru-RU" sz="2000" dirty="0" smtClean="0">
              <a:effectLst/>
              <a:latin typeface="Calibri"/>
              <a:ea typeface="Calibri"/>
              <a:cs typeface="Times New Roman"/>
            </a:endParaRPr>
          </a:p>
          <a:p>
            <a:pPr marL="228600" algn="just">
              <a:lnSpc>
                <a:spcPct val="115000"/>
              </a:lnSpc>
              <a:spcAft>
                <a:spcPts val="0"/>
              </a:spcAft>
            </a:pPr>
            <a:r>
              <a:rPr lang="ru-RU" sz="2000" dirty="0" smtClean="0">
                <a:effectLst/>
                <a:latin typeface="Times New Roman"/>
                <a:ea typeface="Calibri"/>
                <a:cs typeface="Times New Roman"/>
              </a:rPr>
              <a:t>Образование – высшее;</a:t>
            </a:r>
            <a:endParaRPr lang="ru-RU" sz="2000" dirty="0" smtClean="0">
              <a:effectLst/>
              <a:latin typeface="Calibri"/>
              <a:ea typeface="Calibri"/>
              <a:cs typeface="Times New Roman"/>
            </a:endParaRPr>
          </a:p>
          <a:p>
            <a:pPr marL="228600" algn="just">
              <a:lnSpc>
                <a:spcPct val="115000"/>
              </a:lnSpc>
              <a:spcAft>
                <a:spcPts val="0"/>
              </a:spcAft>
            </a:pPr>
            <a:r>
              <a:rPr lang="ru-RU" sz="2000" dirty="0" smtClean="0">
                <a:effectLst/>
                <a:latin typeface="Times New Roman"/>
                <a:ea typeface="Calibri"/>
                <a:cs typeface="Times New Roman"/>
              </a:rPr>
              <a:t>Национальность – русский;</a:t>
            </a:r>
            <a:endParaRPr lang="ru-RU" sz="2000" dirty="0" smtClean="0">
              <a:effectLst/>
              <a:latin typeface="Calibri"/>
              <a:ea typeface="Calibri"/>
              <a:cs typeface="Times New Roman"/>
            </a:endParaRPr>
          </a:p>
          <a:p>
            <a:pPr marL="228600" algn="just">
              <a:lnSpc>
                <a:spcPct val="115000"/>
              </a:lnSpc>
              <a:spcAft>
                <a:spcPts val="0"/>
              </a:spcAft>
            </a:pPr>
            <a:r>
              <a:rPr lang="ru-RU" sz="2000" dirty="0" smtClean="0">
                <a:effectLst/>
                <a:latin typeface="Times New Roman"/>
                <a:ea typeface="Calibri"/>
                <a:cs typeface="Times New Roman"/>
              </a:rPr>
              <a:t>Не принадлежащий к каким-либо партиям.</a:t>
            </a:r>
            <a:endParaRPr lang="ru-RU" sz="2000" dirty="0">
              <a:effectLst/>
              <a:latin typeface="Calibri"/>
              <a:ea typeface="Calibri"/>
              <a:cs typeface="Times New Roman"/>
            </a:endParaRPr>
          </a:p>
        </p:txBody>
      </p:sp>
      <p:sp>
        <p:nvSpPr>
          <p:cNvPr id="5" name="Прямоугольник 4"/>
          <p:cNvSpPr/>
          <p:nvPr/>
        </p:nvSpPr>
        <p:spPr>
          <a:xfrm>
            <a:off x="4015950" y="5394524"/>
            <a:ext cx="4572000" cy="1154162"/>
          </a:xfrm>
          <a:prstGeom prst="rect">
            <a:avLst/>
          </a:prstGeom>
        </p:spPr>
        <p:txBody>
          <a:bodyPr>
            <a:spAutoFit/>
          </a:bodyPr>
          <a:lstStyle/>
          <a:p>
            <a:pPr marL="228600">
              <a:lnSpc>
                <a:spcPct val="115000"/>
              </a:lnSpc>
              <a:spcAft>
                <a:spcPts val="0"/>
              </a:spcAft>
            </a:pPr>
            <a:r>
              <a:rPr lang="ru-RU" sz="2000" dirty="0" smtClean="0">
                <a:effectLst/>
                <a:latin typeface="Times New Roman"/>
                <a:ea typeface="Calibri"/>
                <a:cs typeface="Times New Roman"/>
              </a:rPr>
              <a:t>Законны ли условия, выдвинутые объединением? </a:t>
            </a:r>
          </a:p>
          <a:p>
            <a:pPr marL="228600">
              <a:lnSpc>
                <a:spcPct val="115000"/>
              </a:lnSpc>
              <a:spcAft>
                <a:spcPts val="0"/>
              </a:spcAft>
            </a:pPr>
            <a:r>
              <a:rPr lang="ru-RU" sz="2000" dirty="0" smtClean="0">
                <a:effectLst/>
                <a:latin typeface="Times New Roman"/>
                <a:ea typeface="Calibri"/>
                <a:cs typeface="Times New Roman"/>
              </a:rPr>
              <a:t>Свой ответ обоснуйте.</a:t>
            </a:r>
            <a:endParaRPr lang="ru-RU" sz="2000" dirty="0">
              <a:effectLst/>
              <a:latin typeface="Calibri"/>
              <a:ea typeface="Calibri"/>
              <a:cs typeface="Times New Roman"/>
            </a:endParaRPr>
          </a:p>
        </p:txBody>
      </p:sp>
      <p:sp>
        <p:nvSpPr>
          <p:cNvPr id="6" name="Прямоугольник 5"/>
          <p:cNvSpPr/>
          <p:nvPr/>
        </p:nvSpPr>
        <p:spPr>
          <a:xfrm>
            <a:off x="3635896" y="5509940"/>
            <a:ext cx="506668" cy="923330"/>
          </a:xfrm>
          <a:prstGeom prst="rect">
            <a:avLst/>
          </a:prstGeom>
        </p:spPr>
        <p:txBody>
          <a:bodyPr wrap="square">
            <a:spAutoFit/>
          </a:bodyPr>
          <a:lstStyle/>
          <a:p>
            <a:r>
              <a:rPr lang="ru-RU" sz="5400" b="1" dirty="0">
                <a:solidFill>
                  <a:prstClr val="black"/>
                </a:solidFill>
                <a:latin typeface="Times New Roman"/>
                <a:ea typeface="Calibri"/>
                <a:cs typeface="Times New Roman"/>
              </a:rPr>
              <a:t>?</a:t>
            </a:r>
            <a:endParaRPr lang="ru-RU" sz="4800" b="1" dirty="0"/>
          </a:p>
        </p:txBody>
      </p:sp>
    </p:spTree>
    <p:extLst>
      <p:ext uri="{BB962C8B-B14F-4D97-AF65-F5344CB8AC3E}">
        <p14:creationId xmlns:p14="http://schemas.microsoft.com/office/powerpoint/2010/main" val="3152881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76" y="742260"/>
            <a:ext cx="2843261" cy="4717256"/>
          </a:xfrm>
          <a:prstGeom prst="rect">
            <a:avLst/>
          </a:prstGeom>
        </p:spPr>
      </p:pic>
      <p:sp>
        <p:nvSpPr>
          <p:cNvPr id="2" name="Прямоугольник 1"/>
          <p:cNvSpPr/>
          <p:nvPr/>
        </p:nvSpPr>
        <p:spPr>
          <a:xfrm>
            <a:off x="323528" y="836712"/>
            <a:ext cx="6192688" cy="4622804"/>
          </a:xfrm>
          <a:prstGeom prst="rect">
            <a:avLst/>
          </a:prstGeom>
        </p:spPr>
        <p:txBody>
          <a:bodyPr wrap="square">
            <a:spAutoFit/>
          </a:bodyPr>
          <a:lstStyle/>
          <a:p>
            <a:pPr marL="571500" indent="-342900">
              <a:lnSpc>
                <a:spcPct val="115000"/>
              </a:lnSpc>
              <a:spcAft>
                <a:spcPts val="0"/>
              </a:spcAft>
              <a:buFont typeface="Arial" panose="020B0604020202020204" pitchFamily="34" charset="0"/>
              <a:buChar char="•"/>
            </a:pPr>
            <a:r>
              <a:rPr lang="ru-RU" sz="2000" dirty="0" smtClean="0">
                <a:effectLst/>
                <a:latin typeface="Times New Roman"/>
                <a:ea typeface="Calibri"/>
                <a:cs typeface="Times New Roman"/>
              </a:rPr>
              <a:t>Сергею 17лет, он хотел бы устроиться на работу. Работодатель заставляет его проходить медосмотр. </a:t>
            </a:r>
          </a:p>
          <a:p>
            <a:pPr marL="228600">
              <a:lnSpc>
                <a:spcPct val="115000"/>
              </a:lnSpc>
              <a:spcAft>
                <a:spcPts val="0"/>
              </a:spcAft>
            </a:pPr>
            <a:r>
              <a:rPr lang="ru-RU" sz="2000" dirty="0" smtClean="0">
                <a:effectLst/>
                <a:latin typeface="Times New Roman"/>
                <a:ea typeface="Calibri"/>
                <a:cs typeface="Times New Roman"/>
              </a:rPr>
              <a:t>                      Обязан ли он проходить медосмотр?</a:t>
            </a:r>
          </a:p>
          <a:p>
            <a:pPr marL="228600">
              <a:lnSpc>
                <a:spcPct val="115000"/>
              </a:lnSpc>
              <a:spcAft>
                <a:spcPts val="0"/>
              </a:spcAft>
            </a:pPr>
            <a:endParaRPr lang="ru-RU" dirty="0" smtClean="0">
              <a:effectLst/>
              <a:latin typeface="Calibri"/>
              <a:ea typeface="Calibri"/>
              <a:cs typeface="Times New Roman"/>
            </a:endParaRPr>
          </a:p>
          <a:p>
            <a:pPr marL="571500" indent="-342900">
              <a:lnSpc>
                <a:spcPct val="115000"/>
              </a:lnSpc>
              <a:spcAft>
                <a:spcPts val="0"/>
              </a:spcAft>
              <a:buFont typeface="Arial" panose="020B0604020202020204" pitchFamily="34" charset="0"/>
              <a:buChar char="•"/>
            </a:pPr>
            <a:r>
              <a:rPr lang="ru-RU" sz="2000" dirty="0" smtClean="0">
                <a:effectLst/>
                <a:latin typeface="Times New Roman"/>
                <a:ea typeface="Calibri"/>
                <a:cs typeface="Times New Roman"/>
              </a:rPr>
              <a:t>Елена и Екатерина обучаются в школе. После уроков подрабатывают. </a:t>
            </a:r>
          </a:p>
          <a:p>
            <a:pPr marL="228600" algn="r">
              <a:lnSpc>
                <a:spcPct val="115000"/>
              </a:lnSpc>
              <a:spcAft>
                <a:spcPts val="0"/>
              </a:spcAft>
            </a:pPr>
            <a:r>
              <a:rPr lang="ru-RU" sz="2000" dirty="0" smtClean="0">
                <a:effectLst/>
                <a:latin typeface="Times New Roman"/>
                <a:ea typeface="Calibri"/>
                <a:cs typeface="Times New Roman"/>
              </a:rPr>
              <a:t>Сколько часов в день </a:t>
            </a:r>
          </a:p>
          <a:p>
            <a:pPr marL="228600" algn="r">
              <a:lnSpc>
                <a:spcPct val="115000"/>
              </a:lnSpc>
              <a:spcAft>
                <a:spcPts val="0"/>
              </a:spcAft>
            </a:pPr>
            <a:r>
              <a:rPr lang="ru-RU" sz="2000" dirty="0" smtClean="0">
                <a:effectLst/>
                <a:latin typeface="Times New Roman"/>
                <a:ea typeface="Calibri"/>
                <a:cs typeface="Times New Roman"/>
              </a:rPr>
              <a:t>они могут работать, если им исполнилось 15 лет?</a:t>
            </a:r>
            <a:endParaRPr lang="ru-RU" sz="2000" dirty="0">
              <a:latin typeface="Times New Roman"/>
              <a:ea typeface="Calibri"/>
              <a:cs typeface="Times New Roman"/>
            </a:endParaRPr>
          </a:p>
          <a:p>
            <a:pPr marL="571500" indent="-342900">
              <a:lnSpc>
                <a:spcPct val="115000"/>
              </a:lnSpc>
              <a:spcAft>
                <a:spcPts val="0"/>
              </a:spcAft>
              <a:buFont typeface="Arial" panose="020B0604020202020204" pitchFamily="34" charset="0"/>
              <a:buChar char="•"/>
            </a:pPr>
            <a:endParaRPr lang="ru-RU" dirty="0" smtClean="0">
              <a:effectLst/>
              <a:latin typeface="Calibri"/>
              <a:ea typeface="Calibri"/>
              <a:cs typeface="Times New Roman"/>
            </a:endParaRPr>
          </a:p>
          <a:p>
            <a:pPr marL="571500" indent="-342900">
              <a:lnSpc>
                <a:spcPct val="115000"/>
              </a:lnSpc>
              <a:spcAft>
                <a:spcPts val="0"/>
              </a:spcAft>
              <a:buFont typeface="Arial" panose="020B0604020202020204" pitchFamily="34" charset="0"/>
              <a:buChar char="•"/>
            </a:pPr>
            <a:r>
              <a:rPr lang="ru-RU" sz="2000" dirty="0" smtClean="0">
                <a:effectLst/>
                <a:latin typeface="Times New Roman"/>
                <a:ea typeface="Calibri"/>
                <a:cs typeface="Times New Roman"/>
              </a:rPr>
              <a:t>Сможет ли несовершеннолетний Юрий устроиться на работу по трудовому договору, если ему только что исполнилось 14 лет?</a:t>
            </a:r>
            <a:r>
              <a:rPr lang="ru-RU" dirty="0" smtClean="0">
                <a:effectLst/>
                <a:latin typeface="Times New Roman"/>
                <a:ea typeface="Calibri"/>
                <a:cs typeface="Times New Roman"/>
              </a:rPr>
              <a:t>	</a:t>
            </a:r>
            <a:endParaRPr lang="ru-RU" sz="1600" dirty="0">
              <a:effectLst/>
              <a:latin typeface="Calibri"/>
              <a:ea typeface="Calibri"/>
              <a:cs typeface="Times New Roman"/>
            </a:endParaRPr>
          </a:p>
        </p:txBody>
      </p:sp>
      <p:sp>
        <p:nvSpPr>
          <p:cNvPr id="3" name="Прямоугольник 2"/>
          <p:cNvSpPr/>
          <p:nvPr/>
        </p:nvSpPr>
        <p:spPr>
          <a:xfrm>
            <a:off x="1654370" y="1772816"/>
            <a:ext cx="506668" cy="707886"/>
          </a:xfrm>
          <a:prstGeom prst="rect">
            <a:avLst/>
          </a:prstGeom>
        </p:spPr>
        <p:txBody>
          <a:bodyPr wrap="square">
            <a:spAutoFit/>
          </a:bodyPr>
          <a:lstStyle/>
          <a:p>
            <a:r>
              <a:rPr lang="ru-RU" sz="4000" b="1" dirty="0">
                <a:solidFill>
                  <a:prstClr val="black"/>
                </a:solidFill>
                <a:latin typeface="Times New Roman"/>
                <a:ea typeface="Calibri"/>
                <a:cs typeface="Times New Roman"/>
              </a:rPr>
              <a:t>?</a:t>
            </a:r>
            <a:endParaRPr lang="ru-RU" sz="3600" b="1" dirty="0"/>
          </a:p>
        </p:txBody>
      </p:sp>
      <p:sp>
        <p:nvSpPr>
          <p:cNvPr id="4" name="Прямоугольник 3"/>
          <p:cNvSpPr/>
          <p:nvPr/>
        </p:nvSpPr>
        <p:spPr>
          <a:xfrm>
            <a:off x="5993443" y="4437112"/>
            <a:ext cx="506668" cy="707886"/>
          </a:xfrm>
          <a:prstGeom prst="rect">
            <a:avLst/>
          </a:prstGeom>
        </p:spPr>
        <p:txBody>
          <a:bodyPr wrap="square">
            <a:spAutoFit/>
          </a:bodyPr>
          <a:lstStyle/>
          <a:p>
            <a:r>
              <a:rPr lang="ru-RU" sz="4000" b="1" dirty="0">
                <a:solidFill>
                  <a:prstClr val="black"/>
                </a:solidFill>
                <a:latin typeface="Times New Roman"/>
                <a:ea typeface="Calibri"/>
                <a:cs typeface="Times New Roman"/>
              </a:rPr>
              <a:t>?</a:t>
            </a:r>
            <a:endParaRPr lang="ru-RU" sz="3600" b="1" dirty="0"/>
          </a:p>
        </p:txBody>
      </p:sp>
      <p:sp>
        <p:nvSpPr>
          <p:cNvPr id="5" name="Прямоугольник 4"/>
          <p:cNvSpPr/>
          <p:nvPr/>
        </p:nvSpPr>
        <p:spPr>
          <a:xfrm>
            <a:off x="3563888" y="3122083"/>
            <a:ext cx="506668" cy="830997"/>
          </a:xfrm>
          <a:prstGeom prst="rect">
            <a:avLst/>
          </a:prstGeom>
        </p:spPr>
        <p:txBody>
          <a:bodyPr wrap="square">
            <a:spAutoFit/>
          </a:bodyPr>
          <a:lstStyle/>
          <a:p>
            <a:r>
              <a:rPr lang="ru-RU" sz="4800" b="1" dirty="0">
                <a:solidFill>
                  <a:prstClr val="black"/>
                </a:solidFill>
                <a:latin typeface="Times New Roman"/>
                <a:ea typeface="Calibri"/>
                <a:cs typeface="Times New Roman"/>
              </a:rPr>
              <a:t>?</a:t>
            </a:r>
            <a:endParaRPr lang="ru-RU" sz="4400" b="1" dirty="0"/>
          </a:p>
        </p:txBody>
      </p:sp>
    </p:spTree>
    <p:extLst>
      <p:ext uri="{BB962C8B-B14F-4D97-AF65-F5344CB8AC3E}">
        <p14:creationId xmlns:p14="http://schemas.microsoft.com/office/powerpoint/2010/main" val="4285898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756" y="321183"/>
            <a:ext cx="5005515" cy="3337010"/>
          </a:xfrm>
          <a:prstGeom prst="rect">
            <a:avLst/>
          </a:prstGeom>
        </p:spPr>
      </p:pic>
      <p:sp>
        <p:nvSpPr>
          <p:cNvPr id="2" name="Прямоугольник 1"/>
          <p:cNvSpPr/>
          <p:nvPr/>
        </p:nvSpPr>
        <p:spPr>
          <a:xfrm>
            <a:off x="281873" y="1412776"/>
            <a:ext cx="3966479" cy="3416320"/>
          </a:xfrm>
          <a:prstGeom prst="rect">
            <a:avLst/>
          </a:prstGeom>
        </p:spPr>
        <p:txBody>
          <a:bodyPr wrap="square">
            <a:spAutoFit/>
          </a:bodyPr>
          <a:lstStyle/>
          <a:p>
            <a:pPr algn="just"/>
            <a:r>
              <a:rPr lang="ru-RU" sz="2400" dirty="0" smtClean="0">
                <a:effectLst/>
                <a:latin typeface="Times New Roman"/>
                <a:ea typeface="Calibri"/>
              </a:rPr>
              <a:t>Во время летних каникул Екатерина хотела устроиться в танцевальную группу одного из ночных клубов нашего города. Администрация клуба ответила отказом, сославшись на то, что ей еще нет 18-ти лет.</a:t>
            </a:r>
            <a:endParaRPr lang="ru-RU" sz="2400" dirty="0"/>
          </a:p>
        </p:txBody>
      </p:sp>
      <p:sp>
        <p:nvSpPr>
          <p:cNvPr id="3" name="Прямоугольник 2"/>
          <p:cNvSpPr/>
          <p:nvPr/>
        </p:nvSpPr>
        <p:spPr>
          <a:xfrm>
            <a:off x="4283967" y="5360442"/>
            <a:ext cx="4572000" cy="777777"/>
          </a:xfrm>
          <a:prstGeom prst="rect">
            <a:avLst/>
          </a:prstGeom>
        </p:spPr>
        <p:txBody>
          <a:bodyPr>
            <a:spAutoFit/>
          </a:bodyPr>
          <a:lstStyle/>
          <a:p>
            <a:pPr marL="228600">
              <a:lnSpc>
                <a:spcPct val="115000"/>
              </a:lnSpc>
              <a:spcAft>
                <a:spcPts val="0"/>
              </a:spcAft>
            </a:pPr>
            <a:r>
              <a:rPr lang="ru-RU" sz="2000" dirty="0" smtClean="0">
                <a:effectLst/>
                <a:latin typeface="Times New Roman"/>
                <a:ea typeface="Calibri"/>
                <a:cs typeface="Times New Roman"/>
              </a:rPr>
              <a:t>Правы ли работники администрации ночного клуба?	</a:t>
            </a:r>
            <a:endParaRPr lang="ru-RU" dirty="0">
              <a:effectLst/>
              <a:latin typeface="Calibri"/>
              <a:ea typeface="Calibri"/>
              <a:cs typeface="Times New Roman"/>
            </a:endParaRPr>
          </a:p>
        </p:txBody>
      </p:sp>
      <p:sp>
        <p:nvSpPr>
          <p:cNvPr id="4" name="Прямоугольник 3"/>
          <p:cNvSpPr/>
          <p:nvPr/>
        </p:nvSpPr>
        <p:spPr>
          <a:xfrm>
            <a:off x="4030633" y="5295407"/>
            <a:ext cx="506668" cy="923330"/>
          </a:xfrm>
          <a:prstGeom prst="rect">
            <a:avLst/>
          </a:prstGeom>
        </p:spPr>
        <p:txBody>
          <a:bodyPr wrap="square">
            <a:spAutoFit/>
          </a:bodyPr>
          <a:lstStyle/>
          <a:p>
            <a:r>
              <a:rPr lang="ru-RU" sz="5400" b="1" dirty="0">
                <a:solidFill>
                  <a:prstClr val="black"/>
                </a:solidFill>
                <a:latin typeface="Times New Roman"/>
                <a:ea typeface="Calibri"/>
                <a:cs typeface="Times New Roman"/>
              </a:rPr>
              <a:t>?</a:t>
            </a:r>
            <a:endParaRPr lang="ru-RU" sz="4800" b="1" dirty="0"/>
          </a:p>
        </p:txBody>
      </p:sp>
    </p:spTree>
    <p:extLst>
      <p:ext uri="{BB962C8B-B14F-4D97-AF65-F5344CB8AC3E}">
        <p14:creationId xmlns:p14="http://schemas.microsoft.com/office/powerpoint/2010/main" val="3681115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16632"/>
            <a:ext cx="3260389" cy="5502622"/>
          </a:xfrm>
          <a:prstGeom prst="rect">
            <a:avLst/>
          </a:prstGeom>
        </p:spPr>
      </p:pic>
      <p:sp>
        <p:nvSpPr>
          <p:cNvPr id="2" name="Прямоугольник 1"/>
          <p:cNvSpPr/>
          <p:nvPr/>
        </p:nvSpPr>
        <p:spPr>
          <a:xfrm>
            <a:off x="539552" y="476672"/>
            <a:ext cx="5256584" cy="3785652"/>
          </a:xfrm>
          <a:prstGeom prst="rect">
            <a:avLst/>
          </a:prstGeom>
        </p:spPr>
        <p:txBody>
          <a:bodyPr wrap="square">
            <a:spAutoFit/>
          </a:bodyPr>
          <a:lstStyle/>
          <a:p>
            <a:pPr algn="just"/>
            <a:r>
              <a:rPr lang="ru-RU" sz="2000" dirty="0" smtClean="0">
                <a:effectLst/>
                <a:latin typeface="Times New Roman"/>
                <a:ea typeface="Calibri"/>
              </a:rPr>
              <a:t>Валерий Н., ученик 10 класса, решил подработать в период школьных каникул. Он устроился почтальоном. Поскольку рабочий день почтальона начинался в 6 часов утра, он попросил начальника почты учесть, что он несовершеннолетний, и разрешить приходить ему на работу к 9 часам. Начальник почты ему отказала, мотивируя тем, что к 8 часам утра все граждане, проживающие в зоне обслуживания почтового отделения, уже должны получить почту, чтобы до отхода на работу суметь просмотреть ее. </a:t>
            </a:r>
            <a:endParaRPr lang="ru-RU" sz="2000" dirty="0"/>
          </a:p>
        </p:txBody>
      </p:sp>
      <p:sp>
        <p:nvSpPr>
          <p:cNvPr id="3" name="Прямоугольник 2"/>
          <p:cNvSpPr/>
          <p:nvPr/>
        </p:nvSpPr>
        <p:spPr>
          <a:xfrm>
            <a:off x="4139952" y="5373216"/>
            <a:ext cx="4572000" cy="777777"/>
          </a:xfrm>
          <a:prstGeom prst="rect">
            <a:avLst/>
          </a:prstGeom>
        </p:spPr>
        <p:txBody>
          <a:bodyPr>
            <a:spAutoFit/>
          </a:bodyPr>
          <a:lstStyle/>
          <a:p>
            <a:pPr marL="228600">
              <a:lnSpc>
                <a:spcPct val="115000"/>
              </a:lnSpc>
              <a:spcAft>
                <a:spcPts val="0"/>
              </a:spcAft>
            </a:pPr>
            <a:r>
              <a:rPr lang="ru-RU" sz="2000" dirty="0" smtClean="0">
                <a:effectLst/>
                <a:latin typeface="Times New Roman"/>
                <a:ea typeface="Calibri"/>
                <a:cs typeface="Times New Roman"/>
              </a:rPr>
              <a:t>Как должна быть разрешена данная ситуация?</a:t>
            </a:r>
            <a:endParaRPr lang="ru-RU" dirty="0">
              <a:effectLst/>
              <a:latin typeface="Calibri"/>
              <a:ea typeface="Calibri"/>
              <a:cs typeface="Times New Roman"/>
            </a:endParaRPr>
          </a:p>
        </p:txBody>
      </p:sp>
      <p:sp>
        <p:nvSpPr>
          <p:cNvPr id="4" name="Прямоугольник 3"/>
          <p:cNvSpPr/>
          <p:nvPr/>
        </p:nvSpPr>
        <p:spPr>
          <a:xfrm>
            <a:off x="3802212" y="5319996"/>
            <a:ext cx="506668" cy="830997"/>
          </a:xfrm>
          <a:prstGeom prst="rect">
            <a:avLst/>
          </a:prstGeom>
        </p:spPr>
        <p:txBody>
          <a:bodyPr wrap="square">
            <a:spAutoFit/>
          </a:bodyPr>
          <a:lstStyle/>
          <a:p>
            <a:r>
              <a:rPr lang="ru-RU" sz="4800" b="1" dirty="0">
                <a:solidFill>
                  <a:prstClr val="black"/>
                </a:solidFill>
                <a:latin typeface="Times New Roman"/>
                <a:ea typeface="Calibri"/>
                <a:cs typeface="Times New Roman"/>
              </a:rPr>
              <a:t>?</a:t>
            </a:r>
            <a:endParaRPr lang="ru-RU" sz="4400" b="1" dirty="0"/>
          </a:p>
        </p:txBody>
      </p:sp>
    </p:spTree>
    <p:extLst>
      <p:ext uri="{BB962C8B-B14F-4D97-AF65-F5344CB8AC3E}">
        <p14:creationId xmlns:p14="http://schemas.microsoft.com/office/powerpoint/2010/main" val="3317265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101" y="4221088"/>
            <a:ext cx="6878900" cy="2636912"/>
          </a:xfrm>
          <a:prstGeom prst="rect">
            <a:avLst/>
          </a:prstGeom>
        </p:spPr>
      </p:pic>
      <p:sp>
        <p:nvSpPr>
          <p:cNvPr id="2" name="Прямоугольник 1"/>
          <p:cNvSpPr/>
          <p:nvPr/>
        </p:nvSpPr>
        <p:spPr>
          <a:xfrm>
            <a:off x="395536" y="224929"/>
            <a:ext cx="8208912" cy="3924151"/>
          </a:xfrm>
          <a:prstGeom prst="rect">
            <a:avLst/>
          </a:prstGeom>
        </p:spPr>
        <p:txBody>
          <a:bodyPr wrap="square">
            <a:spAutoFit/>
          </a:bodyPr>
          <a:lstStyle/>
          <a:p>
            <a:pPr algn="ctr">
              <a:lnSpc>
                <a:spcPct val="150000"/>
              </a:lnSpc>
            </a:pPr>
            <a:r>
              <a:rPr lang="ru-RU" sz="2400" b="1" dirty="0" smtClean="0">
                <a:effectLst/>
                <a:latin typeface="Times New Roman"/>
                <a:ea typeface="Calibri"/>
              </a:rPr>
              <a:t>Молодые люди, начиная трудовую деятельность, сталкиваются с нарушениями и в порядке заключения трудового договора и в вопросах оплаты, предоставления отпуска, учета трудового стажа (оформления трудовой книжки) и т. д. </a:t>
            </a:r>
          </a:p>
          <a:p>
            <a:pPr algn="ctr">
              <a:lnSpc>
                <a:spcPct val="150000"/>
              </a:lnSpc>
            </a:pPr>
            <a:r>
              <a:rPr lang="ru-RU" sz="2400" b="1" dirty="0" smtClean="0">
                <a:effectLst/>
                <a:latin typeface="Times New Roman"/>
                <a:ea typeface="Calibri"/>
              </a:rPr>
              <a:t>Очень важно, чтобы вы, приходя на работу, знали и умели защитить свои права. </a:t>
            </a:r>
            <a:endParaRPr lang="ru-RU" sz="2400" b="1" dirty="0"/>
          </a:p>
        </p:txBody>
      </p:sp>
    </p:spTree>
    <p:extLst>
      <p:ext uri="{BB962C8B-B14F-4D97-AF65-F5344CB8AC3E}">
        <p14:creationId xmlns:p14="http://schemas.microsoft.com/office/powerpoint/2010/main" val="1655634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6632"/>
            <a:ext cx="8209554" cy="5609384"/>
          </a:xfrm>
          <a:prstGeom prst="rect">
            <a:avLst/>
          </a:prstGeom>
        </p:spPr>
      </p:pic>
    </p:spTree>
    <p:extLst>
      <p:ext uri="{BB962C8B-B14F-4D97-AF65-F5344CB8AC3E}">
        <p14:creationId xmlns:p14="http://schemas.microsoft.com/office/powerpoint/2010/main" val="52764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57" y="980728"/>
            <a:ext cx="5094444" cy="3744416"/>
          </a:xfrm>
          <a:prstGeom prst="rect">
            <a:avLst/>
          </a:prstGeom>
        </p:spPr>
      </p:pic>
      <p:sp>
        <p:nvSpPr>
          <p:cNvPr id="2" name="Прямоугольник 1"/>
          <p:cNvSpPr/>
          <p:nvPr/>
        </p:nvSpPr>
        <p:spPr>
          <a:xfrm>
            <a:off x="5292080" y="1340768"/>
            <a:ext cx="3528392" cy="3888052"/>
          </a:xfrm>
          <a:prstGeom prst="rect">
            <a:avLst/>
          </a:prstGeom>
        </p:spPr>
        <p:txBody>
          <a:bodyPr wrap="square">
            <a:spAutoFit/>
          </a:bodyPr>
          <a:lstStyle/>
          <a:p>
            <a:pPr lvl="0">
              <a:lnSpc>
                <a:spcPct val="115000"/>
              </a:lnSpc>
              <a:spcAft>
                <a:spcPts val="0"/>
              </a:spcAft>
            </a:pPr>
            <a:r>
              <a:rPr lang="ru-RU" sz="2400" dirty="0" smtClean="0">
                <a:effectLst/>
                <a:latin typeface="Times New Roman"/>
                <a:ea typeface="Calibri"/>
                <a:cs typeface="Times New Roman"/>
              </a:rPr>
              <a:t>«Трудовые отношения» - начинаются на основании трудового договора, когда человек устраивается на работу, когда возникают взаимные обязательства у работника и работодателя.</a:t>
            </a:r>
            <a:endParaRPr lang="ru-RU" dirty="0">
              <a:effectLst/>
              <a:latin typeface="Calibri"/>
              <a:ea typeface="Calibri"/>
              <a:cs typeface="Times New Roman"/>
            </a:endParaRPr>
          </a:p>
        </p:txBody>
      </p:sp>
    </p:spTree>
    <p:extLst>
      <p:ext uri="{BB962C8B-B14F-4D97-AF65-F5344CB8AC3E}">
        <p14:creationId xmlns:p14="http://schemas.microsoft.com/office/powerpoint/2010/main" val="319440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298" y="2852936"/>
            <a:ext cx="5660797" cy="3766002"/>
          </a:xfrm>
          <a:prstGeom prst="rect">
            <a:avLst/>
          </a:prstGeom>
        </p:spPr>
      </p:pic>
      <p:sp>
        <p:nvSpPr>
          <p:cNvPr id="2" name="Прямоугольник 1"/>
          <p:cNvSpPr/>
          <p:nvPr/>
        </p:nvSpPr>
        <p:spPr>
          <a:xfrm>
            <a:off x="611560" y="692696"/>
            <a:ext cx="7488832" cy="2322174"/>
          </a:xfrm>
          <a:prstGeom prst="rect">
            <a:avLst/>
          </a:prstGeom>
        </p:spPr>
        <p:txBody>
          <a:bodyPr wrap="square">
            <a:spAutoFit/>
          </a:bodyPr>
          <a:lstStyle/>
          <a:p>
            <a:pPr lvl="0">
              <a:lnSpc>
                <a:spcPct val="115000"/>
              </a:lnSpc>
              <a:spcAft>
                <a:spcPts val="0"/>
              </a:spcAft>
            </a:pPr>
            <a:r>
              <a:rPr lang="ru-RU" dirty="0" smtClean="0">
                <a:effectLst/>
                <a:latin typeface="Times New Roman"/>
                <a:ea typeface="Calibri"/>
                <a:cs typeface="Times New Roman"/>
              </a:rPr>
              <a:t>По данным ВЦИОМ (всероссийский центр изучения общественного мнения) почти треть россиян заработала свои первые деньги в 15-17 лет. </a:t>
            </a:r>
            <a:endParaRPr lang="en-US" dirty="0" smtClean="0">
              <a:effectLst/>
              <a:latin typeface="Times New Roman"/>
              <a:ea typeface="Calibri"/>
              <a:cs typeface="Times New Roman"/>
            </a:endParaRPr>
          </a:p>
          <a:p>
            <a:pPr lvl="0">
              <a:lnSpc>
                <a:spcPct val="115000"/>
              </a:lnSpc>
              <a:spcAft>
                <a:spcPts val="0"/>
              </a:spcAft>
            </a:pPr>
            <a:endParaRPr lang="en-US" dirty="0">
              <a:latin typeface="Times New Roman"/>
              <a:ea typeface="Calibri"/>
              <a:cs typeface="Times New Roman"/>
            </a:endParaRPr>
          </a:p>
          <a:p>
            <a:pPr lvl="0">
              <a:lnSpc>
                <a:spcPct val="115000"/>
              </a:lnSpc>
              <a:spcAft>
                <a:spcPts val="0"/>
              </a:spcAft>
            </a:pPr>
            <a:r>
              <a:rPr lang="ru-RU" dirty="0" smtClean="0">
                <a:effectLst/>
                <a:latin typeface="Times New Roman"/>
                <a:ea typeface="Calibri"/>
                <a:cs typeface="Times New Roman"/>
              </a:rPr>
              <a:t>Молодые люди стремятся, как можно раньше начать зарабатывать, чтобы перестать быть материально зависимыми от родителей. </a:t>
            </a:r>
            <a:endParaRPr lang="en-US" dirty="0" smtClean="0">
              <a:effectLst/>
              <a:latin typeface="Times New Roman"/>
              <a:ea typeface="Calibri"/>
              <a:cs typeface="Times New Roman"/>
            </a:endParaRPr>
          </a:p>
          <a:p>
            <a:pPr lvl="0">
              <a:lnSpc>
                <a:spcPct val="115000"/>
              </a:lnSpc>
              <a:spcAft>
                <a:spcPts val="0"/>
              </a:spcAft>
            </a:pPr>
            <a:endParaRPr lang="en-US" dirty="0">
              <a:latin typeface="Times New Roman"/>
              <a:ea typeface="Calibri"/>
              <a:cs typeface="Times New Roman"/>
            </a:endParaRPr>
          </a:p>
          <a:p>
            <a:pPr lvl="0">
              <a:lnSpc>
                <a:spcPct val="115000"/>
              </a:lnSpc>
              <a:spcAft>
                <a:spcPts val="0"/>
              </a:spcAft>
            </a:pPr>
            <a:r>
              <a:rPr lang="ru-RU" dirty="0" smtClean="0">
                <a:effectLst/>
                <a:latin typeface="Times New Roman"/>
                <a:ea typeface="Calibri"/>
                <a:cs typeface="Times New Roman"/>
              </a:rPr>
              <a:t>Труд подростков в различных организациях стал обыденным явлением.</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398666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60648"/>
            <a:ext cx="3422268" cy="5904656"/>
          </a:xfrm>
          <a:prstGeom prst="rect">
            <a:avLst/>
          </a:prstGeom>
        </p:spPr>
      </p:pic>
      <p:sp>
        <p:nvSpPr>
          <p:cNvPr id="2" name="Прямоугольник 1"/>
          <p:cNvSpPr/>
          <p:nvPr/>
        </p:nvSpPr>
        <p:spPr>
          <a:xfrm>
            <a:off x="4716016" y="1844824"/>
            <a:ext cx="3942184" cy="3065455"/>
          </a:xfrm>
          <a:prstGeom prst="rect">
            <a:avLst/>
          </a:prstGeom>
        </p:spPr>
        <p:txBody>
          <a:bodyPr wrap="square">
            <a:spAutoFit/>
          </a:bodyPr>
          <a:lstStyle/>
          <a:p>
            <a:pPr marL="285750" lvl="0" indent="-285750">
              <a:lnSpc>
                <a:spcPct val="115000"/>
              </a:lnSpc>
              <a:spcAft>
                <a:spcPts val="0"/>
              </a:spcAft>
              <a:buFont typeface="Wingdings" panose="05000000000000000000" pitchFamily="2" charset="2"/>
              <a:buChar char="v"/>
            </a:pPr>
            <a:r>
              <a:rPr lang="ru-RU" sz="2400" dirty="0" smtClean="0">
                <a:effectLst/>
                <a:latin typeface="Times New Roman"/>
                <a:ea typeface="Calibri"/>
                <a:cs typeface="Times New Roman"/>
              </a:rPr>
              <a:t>До 14 лет – малолетний ребенок;</a:t>
            </a:r>
            <a:endParaRPr lang="en-US" dirty="0">
              <a:latin typeface="Calibri"/>
              <a:ea typeface="Calibri"/>
              <a:cs typeface="Times New Roman"/>
            </a:endParaRPr>
          </a:p>
          <a:p>
            <a:pPr marL="285750" lvl="0" indent="-285750">
              <a:lnSpc>
                <a:spcPct val="115000"/>
              </a:lnSpc>
              <a:spcAft>
                <a:spcPts val="0"/>
              </a:spcAft>
              <a:buFont typeface="Wingdings" panose="05000000000000000000" pitchFamily="2" charset="2"/>
              <a:buChar char="v"/>
            </a:pPr>
            <a:r>
              <a:rPr lang="ru-RU" sz="2400" dirty="0" smtClean="0">
                <a:effectLst/>
                <a:latin typeface="Times New Roman"/>
                <a:ea typeface="Calibri"/>
                <a:cs typeface="Times New Roman"/>
              </a:rPr>
              <a:t>От 14 до 18 лет – несовершеннолетний ребенок</a:t>
            </a:r>
            <a:r>
              <a:rPr lang="ru-RU" sz="2400" dirty="0">
                <a:latin typeface="Times New Roman"/>
                <a:ea typeface="Calibri"/>
                <a:cs typeface="Times New Roman"/>
              </a:rPr>
              <a:t>;</a:t>
            </a:r>
            <a:endParaRPr lang="en-US" sz="2400" dirty="0" smtClean="0">
              <a:effectLst/>
              <a:latin typeface="Times New Roman"/>
              <a:ea typeface="Calibri"/>
              <a:cs typeface="Times New Roman"/>
            </a:endParaRPr>
          </a:p>
          <a:p>
            <a:pPr marL="285750" lvl="0" indent="-285750">
              <a:lnSpc>
                <a:spcPct val="115000"/>
              </a:lnSpc>
              <a:spcAft>
                <a:spcPts val="0"/>
              </a:spcAft>
              <a:buFont typeface="Wingdings" panose="05000000000000000000" pitchFamily="2" charset="2"/>
              <a:buChar char="v"/>
            </a:pPr>
            <a:r>
              <a:rPr lang="ru-RU" sz="2400" dirty="0" smtClean="0">
                <a:effectLst/>
                <a:latin typeface="Times New Roman"/>
                <a:ea typeface="Calibri"/>
                <a:cs typeface="Times New Roman"/>
              </a:rPr>
              <a:t>С 18 лет – период совершеннолетия.</a:t>
            </a:r>
            <a:endParaRPr lang="ru-RU" dirty="0">
              <a:effectLst/>
              <a:latin typeface="Calibri"/>
              <a:ea typeface="Calibri"/>
              <a:cs typeface="Times New Roman"/>
            </a:endParaRPr>
          </a:p>
        </p:txBody>
      </p:sp>
    </p:spTree>
    <p:extLst>
      <p:ext uri="{BB962C8B-B14F-4D97-AF65-F5344CB8AC3E}">
        <p14:creationId xmlns:p14="http://schemas.microsoft.com/office/powerpoint/2010/main" val="371551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415922"/>
            <a:ext cx="5331626" cy="4044682"/>
          </a:xfrm>
          <a:prstGeom prst="rect">
            <a:avLst/>
          </a:prstGeom>
        </p:spPr>
      </p:pic>
      <p:sp>
        <p:nvSpPr>
          <p:cNvPr id="2" name="Прямоугольник 1"/>
          <p:cNvSpPr/>
          <p:nvPr/>
        </p:nvSpPr>
        <p:spPr>
          <a:xfrm>
            <a:off x="611560" y="620688"/>
            <a:ext cx="7560840" cy="1764394"/>
          </a:xfrm>
          <a:prstGeom prst="rect">
            <a:avLst/>
          </a:prstGeom>
        </p:spPr>
        <p:txBody>
          <a:bodyPr wrap="square">
            <a:spAutoFit/>
          </a:bodyPr>
          <a:lstStyle/>
          <a:p>
            <a:pPr lvl="0">
              <a:lnSpc>
                <a:spcPct val="115000"/>
              </a:lnSpc>
              <a:spcAft>
                <a:spcPts val="0"/>
              </a:spcAft>
            </a:pPr>
            <a:r>
              <a:rPr lang="ru-RU" sz="2400" dirty="0" smtClean="0">
                <a:effectLst/>
                <a:latin typeface="Times New Roman"/>
                <a:ea typeface="Calibri"/>
                <a:cs typeface="Times New Roman"/>
              </a:rPr>
              <a:t>«Заключение трудового договора возможно с лицами, достигшими возраста </a:t>
            </a:r>
            <a:r>
              <a:rPr lang="ru-RU" sz="2400" u="sng" dirty="0" smtClean="0">
                <a:effectLst/>
                <a:latin typeface="Times New Roman"/>
                <a:ea typeface="Calibri"/>
                <a:cs typeface="Times New Roman"/>
              </a:rPr>
              <a:t>шестнадцати</a:t>
            </a:r>
            <a:r>
              <a:rPr lang="ru-RU" sz="2400" dirty="0" smtClean="0">
                <a:effectLst/>
                <a:latin typeface="Times New Roman"/>
                <a:ea typeface="Calibri"/>
                <a:cs typeface="Times New Roman"/>
              </a:rPr>
              <a:t> лет» (ст. 63 Трудового Кодекса РФ  "Возраст, с которого допускается заключение трудового договора").</a:t>
            </a:r>
            <a:endParaRPr lang="ru-RU" dirty="0">
              <a:effectLst/>
              <a:latin typeface="Calibri"/>
              <a:ea typeface="Calibri"/>
              <a:cs typeface="Times New Roman"/>
            </a:endParaRPr>
          </a:p>
        </p:txBody>
      </p:sp>
    </p:spTree>
    <p:extLst>
      <p:ext uri="{BB962C8B-B14F-4D97-AF65-F5344CB8AC3E}">
        <p14:creationId xmlns:p14="http://schemas.microsoft.com/office/powerpoint/2010/main" val="491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3284984"/>
            <a:ext cx="5598368" cy="3323987"/>
          </a:xfrm>
          <a:prstGeom prst="rect">
            <a:avLst/>
          </a:prstGeom>
        </p:spPr>
        <p:txBody>
          <a:bodyPr wrap="square">
            <a:spAutoFit/>
          </a:bodyPr>
          <a:lstStyle/>
          <a:p>
            <a:pPr algn="just">
              <a:lnSpc>
                <a:spcPct val="150000"/>
              </a:lnSpc>
            </a:pPr>
            <a:r>
              <a:rPr lang="ru-RU" sz="2000" dirty="0" smtClean="0">
                <a:effectLst/>
                <a:latin typeface="Times New Roman"/>
                <a:ea typeface="Calibri"/>
              </a:rPr>
              <a:t>Трудовой договор может быть заключен и с лицами, достигшими возраста 14 лет, но только с согласия одного из родителей (попечителя) и органа опеки и попечительства  для выполнения в свободное от учебы время легкого труда, не причиняющего вреда их здоровью и не нарушающего процесса обучения.</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4874673" cy="3243873"/>
          </a:xfrm>
          <a:prstGeom prst="rect">
            <a:avLst/>
          </a:prstGeom>
        </p:spPr>
      </p:pic>
    </p:spTree>
    <p:extLst>
      <p:ext uri="{BB962C8B-B14F-4D97-AF65-F5344CB8AC3E}">
        <p14:creationId xmlns:p14="http://schemas.microsoft.com/office/powerpoint/2010/main" val="3346450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077072"/>
            <a:ext cx="2928544" cy="195724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764704"/>
            <a:ext cx="4063876" cy="2972538"/>
          </a:xfrm>
          <a:prstGeom prst="rect">
            <a:avLst/>
          </a:prstGeom>
        </p:spPr>
      </p:pic>
      <p:sp>
        <p:nvSpPr>
          <p:cNvPr id="2" name="Заголовок 1"/>
          <p:cNvSpPr>
            <a:spLocks noGrp="1"/>
          </p:cNvSpPr>
          <p:nvPr>
            <p:ph type="title"/>
          </p:nvPr>
        </p:nvSpPr>
        <p:spPr/>
        <p:txBody>
          <a:bodyPr>
            <a:noAutofit/>
          </a:bodyPr>
          <a:lstStyle/>
          <a:p>
            <a:pPr lvl="0">
              <a:lnSpc>
                <a:spcPct val="115000"/>
              </a:lnSpc>
              <a:spcAft>
                <a:spcPts val="0"/>
              </a:spcAft>
            </a:pPr>
            <a:r>
              <a:rPr lang="ru-RU" sz="2400" dirty="0">
                <a:solidFill>
                  <a:schemeClr val="tx1"/>
                </a:solidFill>
                <a:effectLst/>
                <a:latin typeface="Times New Roman"/>
                <a:ea typeface="Calibri"/>
                <a:cs typeface="Times New Roman"/>
              </a:rPr>
              <a:t>Дети, не достигшие возраста 14 </a:t>
            </a:r>
            <a:r>
              <a:rPr lang="ru-RU" sz="2400" dirty="0" smtClean="0">
                <a:solidFill>
                  <a:schemeClr val="tx1"/>
                </a:solidFill>
                <a:effectLst/>
                <a:latin typeface="Times New Roman"/>
                <a:ea typeface="Calibri"/>
                <a:cs typeface="Times New Roman"/>
              </a:rPr>
              <a:t>лет,  </a:t>
            </a:r>
            <a:r>
              <a:rPr lang="ru-RU" sz="2400" dirty="0">
                <a:solidFill>
                  <a:schemeClr val="tx1"/>
                </a:solidFill>
                <a:effectLst/>
                <a:latin typeface="Times New Roman"/>
                <a:ea typeface="Calibri"/>
                <a:cs typeface="Times New Roman"/>
              </a:rPr>
              <a:t>могут привлекаться к труду только в следующих организациях:</a:t>
            </a:r>
            <a:r>
              <a:rPr lang="ru-RU" sz="1600" dirty="0">
                <a:effectLst/>
                <a:latin typeface="Calibri"/>
                <a:ea typeface="Calibri"/>
                <a:cs typeface="Times New Roman"/>
              </a:rPr>
              <a:t/>
            </a:r>
            <a:br>
              <a:rPr lang="ru-RU" sz="1600" dirty="0">
                <a:effectLst/>
                <a:latin typeface="Calibri"/>
                <a:ea typeface="Calibri"/>
                <a:cs typeface="Times New Roman"/>
              </a:rPr>
            </a:br>
            <a:endParaRPr lang="ru-RU" sz="2000" dirty="0"/>
          </a:p>
        </p:txBody>
      </p:sp>
      <p:sp>
        <p:nvSpPr>
          <p:cNvPr id="3" name="Объект 2"/>
          <p:cNvSpPr>
            <a:spLocks noGrp="1"/>
          </p:cNvSpPr>
          <p:nvPr>
            <p:ph idx="1"/>
          </p:nvPr>
        </p:nvSpPr>
        <p:spPr>
          <a:xfrm>
            <a:off x="457200" y="1481329"/>
            <a:ext cx="4546848" cy="2595743"/>
          </a:xfrm>
        </p:spPr>
        <p:txBody>
          <a:bodyPr>
            <a:normAutofit fontScale="77500" lnSpcReduction="20000"/>
          </a:bodyPr>
          <a:lstStyle/>
          <a:p>
            <a:pPr marL="429768" indent="-457200">
              <a:lnSpc>
                <a:spcPct val="115000"/>
              </a:lnSpc>
              <a:buFont typeface="Wingdings" panose="05000000000000000000" pitchFamily="2" charset="2"/>
              <a:buChar char="v"/>
            </a:pPr>
            <a:r>
              <a:rPr lang="ru-RU" sz="2600" dirty="0">
                <a:latin typeface="Times New Roman"/>
                <a:ea typeface="Calibri"/>
                <a:cs typeface="Times New Roman"/>
              </a:rPr>
              <a:t>- организациях кинематографии;</a:t>
            </a:r>
            <a:endParaRPr lang="ru-RU" sz="1900" dirty="0">
              <a:latin typeface="Calibri"/>
              <a:ea typeface="Calibri"/>
              <a:cs typeface="Times New Roman"/>
            </a:endParaRPr>
          </a:p>
          <a:p>
            <a:pPr marL="429768" indent="-457200">
              <a:lnSpc>
                <a:spcPct val="115000"/>
              </a:lnSpc>
              <a:buFont typeface="Wingdings" panose="05000000000000000000" pitchFamily="2" charset="2"/>
              <a:buChar char="v"/>
            </a:pPr>
            <a:r>
              <a:rPr lang="ru-RU" sz="2600" dirty="0">
                <a:latin typeface="Times New Roman"/>
                <a:ea typeface="Calibri"/>
                <a:cs typeface="Times New Roman"/>
              </a:rPr>
              <a:t>- театрах;  театральных </a:t>
            </a:r>
            <a:r>
              <a:rPr lang="ru-RU" sz="2600" dirty="0" smtClean="0">
                <a:latin typeface="Times New Roman"/>
                <a:ea typeface="Calibri"/>
                <a:cs typeface="Times New Roman"/>
              </a:rPr>
              <a:t>  организациях</a:t>
            </a:r>
            <a:r>
              <a:rPr lang="ru-RU" sz="2600" dirty="0">
                <a:latin typeface="Times New Roman"/>
                <a:ea typeface="Calibri"/>
                <a:cs typeface="Times New Roman"/>
              </a:rPr>
              <a:t>;</a:t>
            </a:r>
            <a:endParaRPr lang="ru-RU" sz="1900" dirty="0">
              <a:latin typeface="Calibri"/>
              <a:ea typeface="Calibri"/>
              <a:cs typeface="Times New Roman"/>
            </a:endParaRPr>
          </a:p>
          <a:p>
            <a:pPr marL="429768" indent="-457200">
              <a:lnSpc>
                <a:spcPct val="115000"/>
              </a:lnSpc>
              <a:buFont typeface="Wingdings" panose="05000000000000000000" pitchFamily="2" charset="2"/>
              <a:buChar char="v"/>
            </a:pPr>
            <a:r>
              <a:rPr lang="ru-RU" sz="2600" dirty="0">
                <a:latin typeface="Times New Roman"/>
                <a:ea typeface="Calibri"/>
                <a:cs typeface="Times New Roman"/>
              </a:rPr>
              <a:t>- концертных организациях;</a:t>
            </a:r>
            <a:endParaRPr lang="ru-RU" sz="1900" dirty="0">
              <a:latin typeface="Calibri"/>
              <a:ea typeface="Calibri"/>
              <a:cs typeface="Times New Roman"/>
            </a:endParaRPr>
          </a:p>
          <a:p>
            <a:pPr marL="429768" indent="-457200">
              <a:lnSpc>
                <a:spcPct val="115000"/>
              </a:lnSpc>
              <a:buFont typeface="Wingdings" panose="05000000000000000000" pitchFamily="2" charset="2"/>
              <a:buChar char="v"/>
            </a:pPr>
            <a:r>
              <a:rPr lang="ru-RU" sz="2600" dirty="0">
                <a:latin typeface="Times New Roman"/>
                <a:ea typeface="Calibri"/>
                <a:cs typeface="Times New Roman"/>
              </a:rPr>
              <a:t>- цирках</a:t>
            </a:r>
            <a:r>
              <a:rPr lang="ru-RU" sz="2600" dirty="0" smtClean="0">
                <a:latin typeface="Times New Roman"/>
                <a:ea typeface="Calibri"/>
                <a:cs typeface="Times New Roman"/>
              </a:rPr>
              <a:t>.</a:t>
            </a:r>
          </a:p>
          <a:p>
            <a:pPr marL="429768" indent="-457200">
              <a:lnSpc>
                <a:spcPct val="115000"/>
              </a:lnSpc>
              <a:buFont typeface="Wingdings" panose="05000000000000000000" pitchFamily="2" charset="2"/>
              <a:buChar char="v"/>
            </a:pPr>
            <a:endParaRPr lang="ru-RU" sz="2800" dirty="0">
              <a:latin typeface="Times New Roman"/>
              <a:ea typeface="Calibri"/>
              <a:cs typeface="Times New Roman"/>
            </a:endParaRPr>
          </a:p>
          <a:p>
            <a:pPr marL="0" indent="0">
              <a:lnSpc>
                <a:spcPct val="115000"/>
              </a:lnSpc>
              <a:buNone/>
            </a:pPr>
            <a:r>
              <a:rPr lang="ru-RU" sz="2000" b="1" dirty="0">
                <a:latin typeface="Times New Roman"/>
                <a:ea typeface="Calibri"/>
                <a:cs typeface="Times New Roman"/>
              </a:rPr>
              <a:t>Данный перечень является исчерпывающим.</a:t>
            </a:r>
            <a:r>
              <a:rPr lang="ru-RU" sz="2000" dirty="0">
                <a:latin typeface="Times New Roman"/>
                <a:ea typeface="Calibri"/>
                <a:cs typeface="Times New Roman"/>
              </a:rPr>
              <a:t> </a:t>
            </a:r>
            <a:endParaRPr lang="ru-RU" sz="1600" dirty="0">
              <a:latin typeface="Calibri"/>
              <a:ea typeface="Calibri"/>
              <a:cs typeface="Times New Roman"/>
            </a:endParaRPr>
          </a:p>
          <a:p>
            <a:pPr marL="429768" indent="-457200">
              <a:lnSpc>
                <a:spcPct val="115000"/>
              </a:lnSpc>
              <a:buFont typeface="Wingdings" panose="05000000000000000000" pitchFamily="2" charset="2"/>
              <a:buChar char="v"/>
            </a:pPr>
            <a:endParaRPr lang="ru-RU" sz="2000" dirty="0">
              <a:latin typeface="Calibri"/>
              <a:ea typeface="Calibri"/>
              <a:cs typeface="Times New Roman"/>
            </a:endParaRPr>
          </a:p>
        </p:txBody>
      </p:sp>
      <p:sp>
        <p:nvSpPr>
          <p:cNvPr id="4" name="Прямоугольник 3"/>
          <p:cNvSpPr/>
          <p:nvPr/>
        </p:nvSpPr>
        <p:spPr>
          <a:xfrm>
            <a:off x="3702722" y="4221088"/>
            <a:ext cx="5076056" cy="2193549"/>
          </a:xfrm>
          <a:prstGeom prst="rect">
            <a:avLst/>
          </a:prstGeom>
        </p:spPr>
        <p:txBody>
          <a:bodyPr wrap="square">
            <a:spAutoFit/>
          </a:bodyPr>
          <a:lstStyle/>
          <a:p>
            <a:pPr marL="228600">
              <a:lnSpc>
                <a:spcPct val="115000"/>
              </a:lnSpc>
              <a:spcAft>
                <a:spcPts val="0"/>
              </a:spcAft>
            </a:pPr>
            <a:r>
              <a:rPr lang="ru-RU" sz="2000" dirty="0" smtClean="0">
                <a:effectLst/>
                <a:latin typeface="Times New Roman"/>
                <a:ea typeface="Calibri"/>
                <a:cs typeface="Times New Roman"/>
              </a:rPr>
              <a:t>Согласно ст. 28 Гражданского Кодекса РФ несовершеннолетние, не достигшие возраста 14 лет, не могут распоряжаться самостоятельно своим заработком. Следовательно, и сам заработок получает один из родителей.</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3090729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836712"/>
            <a:ext cx="4286251" cy="2957513"/>
          </a:xfrm>
          <a:prstGeom prst="rect">
            <a:avLst/>
          </a:prstGeom>
        </p:spPr>
      </p:pic>
      <p:sp>
        <p:nvSpPr>
          <p:cNvPr id="2" name="Объект 1"/>
          <p:cNvSpPr>
            <a:spLocks noGrp="1"/>
          </p:cNvSpPr>
          <p:nvPr>
            <p:ph idx="1"/>
          </p:nvPr>
        </p:nvSpPr>
        <p:spPr>
          <a:xfrm>
            <a:off x="323528" y="1268760"/>
            <a:ext cx="4824536" cy="4680520"/>
          </a:xfrm>
        </p:spPr>
        <p:txBody>
          <a:bodyPr>
            <a:normAutofit/>
          </a:bodyPr>
          <a:lstStyle/>
          <a:p>
            <a:pPr lvl="0">
              <a:buFont typeface="Wingdings" panose="05000000000000000000" pitchFamily="2" charset="2"/>
              <a:buChar char="v"/>
            </a:pPr>
            <a:r>
              <a:rPr lang="ru-RU" sz="2000" dirty="0"/>
              <a:t>Личное заявление;</a:t>
            </a:r>
          </a:p>
          <a:p>
            <a:pPr lvl="0">
              <a:buFont typeface="Wingdings" panose="05000000000000000000" pitchFamily="2" charset="2"/>
              <a:buChar char="v"/>
            </a:pPr>
            <a:r>
              <a:rPr lang="ru-RU" sz="2000" dirty="0"/>
              <a:t>Паспорт;</a:t>
            </a:r>
          </a:p>
          <a:p>
            <a:pPr lvl="0">
              <a:buFont typeface="Wingdings" panose="05000000000000000000" pitchFamily="2" charset="2"/>
              <a:buChar char="v"/>
            </a:pPr>
            <a:r>
              <a:rPr lang="ru-RU" sz="2000" dirty="0"/>
              <a:t>Страховое свидетельство государственного пенсионного страхования </a:t>
            </a:r>
            <a:r>
              <a:rPr lang="ru-RU" sz="2000" dirty="0" smtClean="0"/>
              <a:t>(СНИЛС);</a:t>
            </a:r>
            <a:endParaRPr lang="ru-RU" sz="2000" dirty="0"/>
          </a:p>
          <a:p>
            <a:pPr lvl="0">
              <a:buFont typeface="Wingdings" panose="05000000000000000000" pitchFamily="2" charset="2"/>
              <a:buChar char="v"/>
            </a:pPr>
            <a:r>
              <a:rPr lang="ru-RU" sz="2000" dirty="0"/>
              <a:t>Идентификационный номер налогоплательщика (ИНН);</a:t>
            </a:r>
          </a:p>
          <a:p>
            <a:pPr lvl="0">
              <a:buFont typeface="Wingdings" panose="05000000000000000000" pitchFamily="2" charset="2"/>
              <a:buChar char="v"/>
            </a:pPr>
            <a:r>
              <a:rPr lang="ru-RU" sz="2000" dirty="0"/>
              <a:t>Согласие родителя, а для детей, оставшихся без родительского попечения, - опекуна;</a:t>
            </a:r>
          </a:p>
          <a:p>
            <a:pPr>
              <a:buFont typeface="Wingdings" panose="05000000000000000000" pitchFamily="2" charset="2"/>
              <a:buChar char="v"/>
            </a:pPr>
            <a:r>
              <a:rPr lang="ru-RU" sz="2000" dirty="0"/>
              <a:t>Справку из медицинского учреждения о состоянии здоровья</a:t>
            </a:r>
          </a:p>
        </p:txBody>
      </p:sp>
      <p:sp>
        <p:nvSpPr>
          <p:cNvPr id="3" name="Заголовок 2"/>
          <p:cNvSpPr>
            <a:spLocks noGrp="1"/>
          </p:cNvSpPr>
          <p:nvPr>
            <p:ph type="title"/>
          </p:nvPr>
        </p:nvSpPr>
        <p:spPr>
          <a:xfrm>
            <a:off x="457200" y="274638"/>
            <a:ext cx="8229600" cy="850106"/>
          </a:xfrm>
        </p:spPr>
        <p:txBody>
          <a:bodyPr>
            <a:normAutofit/>
          </a:bodyPr>
          <a:lstStyle/>
          <a:p>
            <a:pPr lvl="0" algn="ctr">
              <a:lnSpc>
                <a:spcPct val="115000"/>
              </a:lnSpc>
              <a:spcAft>
                <a:spcPts val="0"/>
              </a:spcAft>
            </a:pPr>
            <a:r>
              <a:rPr lang="ru-RU" sz="2800" dirty="0">
                <a:effectLst/>
                <a:latin typeface="Times New Roman"/>
                <a:ea typeface="Calibri"/>
                <a:cs typeface="Times New Roman"/>
              </a:rPr>
              <a:t>Документы, необходимые для приема на работу</a:t>
            </a:r>
            <a:r>
              <a:rPr lang="ru-RU" sz="2800" dirty="0" smtClean="0">
                <a:effectLst/>
                <a:latin typeface="Times New Roman"/>
                <a:ea typeface="Calibri"/>
                <a:cs typeface="Times New Roman"/>
              </a:rPr>
              <a:t>:</a:t>
            </a:r>
            <a:endParaRPr lang="ru-RU" sz="3600" dirty="0">
              <a:effectLst/>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87282">
            <a:off x="5989541" y="3277726"/>
            <a:ext cx="2122218" cy="3183328"/>
          </a:xfrm>
          <a:prstGeom prst="rect">
            <a:avLst/>
          </a:prstGeom>
        </p:spPr>
      </p:pic>
    </p:spTree>
    <p:extLst>
      <p:ext uri="{BB962C8B-B14F-4D97-AF65-F5344CB8AC3E}">
        <p14:creationId xmlns:p14="http://schemas.microsoft.com/office/powerpoint/2010/main" val="2226100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211</TotalTime>
  <Words>1109</Words>
  <Application>Microsoft Office PowerPoint</Application>
  <PresentationFormat>Экран (4:3)</PresentationFormat>
  <Paragraphs>95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Открытая</vt:lpstr>
      <vt:lpstr>Право на труд – детям.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Дети, не достигшие возраста 14 лет,  могут привлекаться к труду только в следующих организациях: </vt:lpstr>
      <vt:lpstr>Документы, необходимые для приема на работу:</vt:lpstr>
      <vt:lpstr>Презентация PowerPoint</vt:lpstr>
      <vt:lpstr>Презентация PowerPoint</vt:lpstr>
      <vt:lpstr>Несовершеннолетние не могут привлекаться к работам:</vt:lpstr>
      <vt:lpstr>Для несовершеннолетних работников устанавливается сокращенная продолжительность рабочего дня:</vt:lpstr>
      <vt:lpstr>Продолжительность ежедневной работы (смены) не может превышать:</vt:lpstr>
      <vt:lpstr>Презентация PowerPoint</vt:lpstr>
      <vt:lpstr>Презентация PowerPoint</vt:lpstr>
      <vt:lpstr>Вопросы </vt:lpstr>
      <vt:lpstr>Презентация PowerPoint</vt:lpstr>
      <vt:lpstr>Должен ли гражданин, впервые ищущий работу и не имеющий профессии, представить в службу занятости следующие документы: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ноября отмечается Всемирный день детей, провозглашенный ООН</dc:title>
  <dc:creator>Милена Вадимовна Парамонова</dc:creator>
  <cp:lastModifiedBy>Анастасия Олеговна Паульс</cp:lastModifiedBy>
  <cp:revision>25</cp:revision>
  <dcterms:created xsi:type="dcterms:W3CDTF">2017-11-14T05:06:15Z</dcterms:created>
  <dcterms:modified xsi:type="dcterms:W3CDTF">2020-06-01T06:32:40Z</dcterms:modified>
</cp:coreProperties>
</file>