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2"/>
  </p:notesMasterIdLst>
  <p:sldIdLst>
    <p:sldId id="256" r:id="rId2"/>
    <p:sldId id="299" r:id="rId3"/>
    <p:sldId id="312" r:id="rId4"/>
    <p:sldId id="319" r:id="rId5"/>
    <p:sldId id="313" r:id="rId6"/>
    <p:sldId id="314" r:id="rId7"/>
    <p:sldId id="316" r:id="rId8"/>
    <p:sldId id="320" r:id="rId9"/>
    <p:sldId id="321" r:id="rId10"/>
    <p:sldId id="322" r:id="rId11"/>
    <p:sldId id="318" r:id="rId12"/>
    <p:sldId id="303" r:id="rId13"/>
    <p:sldId id="323" r:id="rId14"/>
    <p:sldId id="324" r:id="rId15"/>
    <p:sldId id="325" r:id="rId16"/>
    <p:sldId id="332" r:id="rId17"/>
    <p:sldId id="334" r:id="rId18"/>
    <p:sldId id="333" r:id="rId19"/>
    <p:sldId id="304" r:id="rId20"/>
    <p:sldId id="310" r:id="rId21"/>
    <p:sldId id="305" r:id="rId22"/>
    <p:sldId id="306" r:id="rId23"/>
    <p:sldId id="308" r:id="rId24"/>
    <p:sldId id="331" r:id="rId25"/>
    <p:sldId id="326" r:id="rId26"/>
    <p:sldId id="327" r:id="rId27"/>
    <p:sldId id="328" r:id="rId28"/>
    <p:sldId id="329" r:id="rId29"/>
    <p:sldId id="330" r:id="rId30"/>
    <p:sldId id="276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CC00"/>
    <a:srgbClr val="1966B3"/>
    <a:srgbClr val="DDDDDD"/>
    <a:srgbClr val="C1D1D3"/>
    <a:srgbClr val="5AABCC"/>
    <a:srgbClr val="BD9E6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74" autoAdjust="0"/>
    <p:restoredTop sz="94660" autoAdjust="0"/>
  </p:normalViewPr>
  <p:slideViewPr>
    <p:cSldViewPr>
      <p:cViewPr>
        <p:scale>
          <a:sx n="69" d="100"/>
          <a:sy n="69" d="100"/>
        </p:scale>
        <p:origin x="-126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1BFD0-3A51-4E6A-A08F-D6DAC9004D66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D9BEC-4C78-4B0B-89E1-22E8CC2BD5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0" name="Rectangle 78"/>
          <p:cNvSpPr>
            <a:spLocks noChangeArrowheads="1"/>
          </p:cNvSpPr>
          <p:nvPr/>
        </p:nvSpPr>
        <p:spPr bwMode="gray">
          <a:xfrm rot="5400000">
            <a:off x="7904162" y="1163638"/>
            <a:ext cx="2098675" cy="38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5451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057400"/>
            <a:ext cx="5791200" cy="16986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990975"/>
            <a:ext cx="57912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886200" y="5715000"/>
            <a:ext cx="1612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Verdana" pitchFamily="34" charset="0"/>
              </a:rPr>
              <a:t>LOGO</a:t>
            </a:r>
          </a:p>
        </p:txBody>
      </p:sp>
      <p:grpSp>
        <p:nvGrpSpPr>
          <p:cNvPr id="3103" name="Group 31"/>
          <p:cNvGrpSpPr>
            <a:grpSpLocks/>
          </p:cNvGrpSpPr>
          <p:nvPr/>
        </p:nvGrpSpPr>
        <p:grpSpPr bwMode="auto">
          <a:xfrm rot="421294">
            <a:off x="971550" y="692150"/>
            <a:ext cx="1871663" cy="1944688"/>
            <a:chOff x="521" y="482"/>
            <a:chExt cx="1134" cy="1142"/>
          </a:xfrm>
        </p:grpSpPr>
        <p:sp>
          <p:nvSpPr>
            <p:cNvPr id="3104" name="Oval 32"/>
            <p:cNvSpPr>
              <a:spLocks noChangeArrowheads="1"/>
            </p:cNvSpPr>
            <p:nvPr userDrawn="1"/>
          </p:nvSpPr>
          <p:spPr bwMode="gray">
            <a:xfrm rot="-128649">
              <a:off x="851" y="811"/>
              <a:ext cx="479" cy="49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105" name="Group 33"/>
            <p:cNvGrpSpPr>
              <a:grpSpLocks/>
            </p:cNvGrpSpPr>
            <p:nvPr userDrawn="1"/>
          </p:nvGrpSpPr>
          <p:grpSpPr bwMode="auto">
            <a:xfrm rot="56277">
              <a:off x="1311" y="1224"/>
              <a:ext cx="266" cy="218"/>
              <a:chOff x="3452" y="878"/>
              <a:chExt cx="402" cy="342"/>
            </a:xfrm>
          </p:grpSpPr>
          <p:sp>
            <p:nvSpPr>
              <p:cNvPr id="3106" name="Oval 34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7" name="Oval 35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8" name="Oval 36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09" name="Group 37"/>
            <p:cNvGrpSpPr>
              <a:grpSpLocks/>
            </p:cNvGrpSpPr>
            <p:nvPr userDrawn="1"/>
          </p:nvGrpSpPr>
          <p:grpSpPr bwMode="auto">
            <a:xfrm rot="-23983151">
              <a:off x="1390" y="942"/>
              <a:ext cx="265" cy="219"/>
              <a:chOff x="3452" y="878"/>
              <a:chExt cx="402" cy="342"/>
            </a:xfrm>
          </p:grpSpPr>
          <p:sp>
            <p:nvSpPr>
              <p:cNvPr id="3110" name="Oval 38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1" name="Oval 39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2" name="Oval 40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13" name="Group 41"/>
            <p:cNvGrpSpPr>
              <a:grpSpLocks/>
            </p:cNvGrpSpPr>
            <p:nvPr userDrawn="1"/>
          </p:nvGrpSpPr>
          <p:grpSpPr bwMode="auto">
            <a:xfrm rot="-4925197">
              <a:off x="1293" y="630"/>
              <a:ext cx="257" cy="226"/>
              <a:chOff x="3452" y="878"/>
              <a:chExt cx="402" cy="342"/>
            </a:xfrm>
          </p:grpSpPr>
          <p:sp>
            <p:nvSpPr>
              <p:cNvPr id="3114" name="Oval 42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5" name="Oval 43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6" name="Oval 44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17" name="Group 45"/>
            <p:cNvGrpSpPr>
              <a:grpSpLocks/>
            </p:cNvGrpSpPr>
            <p:nvPr userDrawn="1"/>
          </p:nvGrpSpPr>
          <p:grpSpPr bwMode="auto">
            <a:xfrm rot="3149186">
              <a:off x="985" y="1383"/>
              <a:ext cx="257" cy="226"/>
              <a:chOff x="3452" y="878"/>
              <a:chExt cx="402" cy="342"/>
            </a:xfrm>
          </p:grpSpPr>
          <p:sp>
            <p:nvSpPr>
              <p:cNvPr id="3118" name="Oval 46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9" name="Oval 47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0" name="Oval 48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21" name="Group 49"/>
            <p:cNvGrpSpPr>
              <a:grpSpLocks/>
            </p:cNvGrpSpPr>
            <p:nvPr userDrawn="1"/>
          </p:nvGrpSpPr>
          <p:grpSpPr bwMode="auto">
            <a:xfrm rot="-29276986">
              <a:off x="966" y="498"/>
              <a:ext cx="257" cy="226"/>
              <a:chOff x="3452" y="878"/>
              <a:chExt cx="402" cy="342"/>
            </a:xfrm>
          </p:grpSpPr>
          <p:sp>
            <p:nvSpPr>
              <p:cNvPr id="3122" name="Oval 50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3" name="Oval 51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4" name="Oval 52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25" name="Group 53"/>
            <p:cNvGrpSpPr>
              <a:grpSpLocks/>
            </p:cNvGrpSpPr>
            <p:nvPr userDrawn="1"/>
          </p:nvGrpSpPr>
          <p:grpSpPr bwMode="auto">
            <a:xfrm rot="-10348150">
              <a:off x="628" y="649"/>
              <a:ext cx="266" cy="219"/>
              <a:chOff x="3452" y="878"/>
              <a:chExt cx="402" cy="342"/>
            </a:xfrm>
          </p:grpSpPr>
          <p:sp>
            <p:nvSpPr>
              <p:cNvPr id="3126" name="Oval 54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7" name="Oval 55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8" name="Oval 56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29" name="Group 57"/>
            <p:cNvGrpSpPr>
              <a:grpSpLocks/>
            </p:cNvGrpSpPr>
            <p:nvPr userDrawn="1"/>
          </p:nvGrpSpPr>
          <p:grpSpPr bwMode="auto">
            <a:xfrm rot="-34593241">
              <a:off x="521" y="973"/>
              <a:ext cx="265" cy="218"/>
              <a:chOff x="3452" y="878"/>
              <a:chExt cx="402" cy="342"/>
            </a:xfrm>
          </p:grpSpPr>
          <p:sp>
            <p:nvSpPr>
              <p:cNvPr id="3130" name="Oval 58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1" name="Oval 59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2" name="Oval 60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33" name="Group 61"/>
            <p:cNvGrpSpPr>
              <a:grpSpLocks/>
            </p:cNvGrpSpPr>
            <p:nvPr userDrawn="1"/>
          </p:nvGrpSpPr>
          <p:grpSpPr bwMode="auto">
            <a:xfrm rot="-15320246">
              <a:off x="654" y="1263"/>
              <a:ext cx="257" cy="226"/>
              <a:chOff x="3452" y="878"/>
              <a:chExt cx="402" cy="342"/>
            </a:xfrm>
          </p:grpSpPr>
          <p:sp>
            <p:nvSpPr>
              <p:cNvPr id="3134" name="Oval 62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5" name="Oval 63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6" name="Oval 64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137" name="Rectangle 65"/>
          <p:cNvSpPr>
            <a:spLocks noChangeArrowheads="1"/>
          </p:cNvSpPr>
          <p:nvPr/>
        </p:nvSpPr>
        <p:spPr bwMode="gray">
          <a:xfrm>
            <a:off x="457200" y="0"/>
            <a:ext cx="7620000" cy="304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2431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6664325" y="-7938"/>
            <a:ext cx="2098675" cy="3127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0" name="Rectangle 68"/>
          <p:cNvSpPr>
            <a:spLocks noChangeArrowheads="1"/>
          </p:cNvSpPr>
          <p:nvPr/>
        </p:nvSpPr>
        <p:spPr bwMode="gray">
          <a:xfrm rot="10800000">
            <a:off x="2549525" y="6553200"/>
            <a:ext cx="6230938" cy="3175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1" name="Rectangle 69"/>
          <p:cNvSpPr>
            <a:spLocks noChangeArrowheads="1"/>
          </p:cNvSpPr>
          <p:nvPr/>
        </p:nvSpPr>
        <p:spPr bwMode="gray">
          <a:xfrm>
            <a:off x="8763000" y="-7938"/>
            <a:ext cx="381000" cy="31432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431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457200" y="6554788"/>
            <a:ext cx="2098675" cy="3175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36471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3" name="Rectangle 71"/>
          <p:cNvSpPr>
            <a:spLocks noChangeArrowheads="1"/>
          </p:cNvSpPr>
          <p:nvPr/>
        </p:nvSpPr>
        <p:spPr bwMode="gray">
          <a:xfrm>
            <a:off x="0" y="6553200"/>
            <a:ext cx="457200" cy="3190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4" name="Rectangle 72"/>
          <p:cNvSpPr>
            <a:spLocks noChangeArrowheads="1"/>
          </p:cNvSpPr>
          <p:nvPr/>
        </p:nvSpPr>
        <p:spPr bwMode="gray">
          <a:xfrm>
            <a:off x="0" y="0"/>
            <a:ext cx="457200" cy="304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5" name="Rectangle 73"/>
          <p:cNvSpPr>
            <a:spLocks noChangeArrowheads="1"/>
          </p:cNvSpPr>
          <p:nvPr/>
        </p:nvSpPr>
        <p:spPr bwMode="gray">
          <a:xfrm rot="5400000">
            <a:off x="-2213769" y="2510631"/>
            <a:ext cx="4876800" cy="4651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6" name="Rectangle 74"/>
          <p:cNvSpPr>
            <a:spLocks noChangeArrowheads="1"/>
          </p:cNvSpPr>
          <p:nvPr/>
        </p:nvSpPr>
        <p:spPr bwMode="gray">
          <a:xfrm rot="5400000">
            <a:off x="-575469" y="5520531"/>
            <a:ext cx="1600200" cy="4651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7" name="Rectangle 75"/>
          <p:cNvSpPr>
            <a:spLocks noChangeArrowheads="1"/>
          </p:cNvSpPr>
          <p:nvPr/>
        </p:nvSpPr>
        <p:spPr bwMode="ltGray">
          <a:xfrm>
            <a:off x="8769350" y="6538913"/>
            <a:ext cx="374650" cy="327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882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8" name="Rectangle 76"/>
          <p:cNvSpPr>
            <a:spLocks noChangeArrowheads="1"/>
          </p:cNvSpPr>
          <p:nvPr/>
        </p:nvSpPr>
        <p:spPr bwMode="gray">
          <a:xfrm rot="5400000">
            <a:off x="6557962" y="3967163"/>
            <a:ext cx="4791075" cy="381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9" name="Rectangle 77"/>
          <p:cNvSpPr>
            <a:spLocks noChangeArrowheads="1"/>
          </p:cNvSpPr>
          <p:nvPr/>
        </p:nvSpPr>
        <p:spPr bwMode="gray">
          <a:xfrm>
            <a:off x="8763000" y="1752600"/>
            <a:ext cx="381000" cy="1524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2549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52" name="Line 80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4" name="Line 82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5" name="Line 83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6" name="Line 84"/>
          <p:cNvSpPr>
            <a:spLocks noChangeShapeType="1"/>
          </p:cNvSpPr>
          <p:nvPr/>
        </p:nvSpPr>
        <p:spPr bwMode="auto">
          <a:xfrm flipH="1">
            <a:off x="0" y="495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7" name="Line 85"/>
          <p:cNvSpPr>
            <a:spLocks noChangeShapeType="1"/>
          </p:cNvSpPr>
          <p:nvPr/>
        </p:nvSpPr>
        <p:spPr bwMode="auto">
          <a:xfrm>
            <a:off x="8763000" y="1752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8" name="Line 86"/>
          <p:cNvSpPr>
            <a:spLocks noChangeShapeType="1"/>
          </p:cNvSpPr>
          <p:nvPr/>
        </p:nvSpPr>
        <p:spPr bwMode="auto">
          <a:xfrm>
            <a:off x="8763000" y="190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9" name="Line 87"/>
          <p:cNvSpPr>
            <a:spLocks noChangeShapeType="1"/>
          </p:cNvSpPr>
          <p:nvPr/>
        </p:nvSpPr>
        <p:spPr bwMode="auto">
          <a:xfrm>
            <a:off x="2543175" y="655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60" name="Line 88"/>
          <p:cNvSpPr>
            <a:spLocks noChangeShapeType="1"/>
          </p:cNvSpPr>
          <p:nvPr/>
        </p:nvSpPr>
        <p:spPr bwMode="auto">
          <a:xfrm flipV="1">
            <a:off x="6672263" y="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EFA52D-84E7-4705-A619-0021E62CC50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2238"/>
            <a:ext cx="2005012" cy="6027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22238"/>
            <a:ext cx="5865813" cy="6027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930F31-FAB1-4744-BE80-3E3570D7DB2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2238"/>
            <a:ext cx="6705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228725"/>
            <a:ext cx="8023225" cy="492125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5791200" y="6248400"/>
            <a:ext cx="2895600" cy="3349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429000" y="6338888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957A2AB-8BC5-4C06-A603-E4EC1606C7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3246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0AE962-CE72-4858-BEBD-25C574EE460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4D0019-049F-4A93-B890-58D71C74A49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228725"/>
            <a:ext cx="3935413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97413" y="1228725"/>
            <a:ext cx="3935412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DE593F-1928-44B3-85E1-BB39BE002DC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2DDB35-B9B6-4939-8DE6-3A4F7C1CA4A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D71DE6-2BED-4E49-8640-AC84A709125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2149DE-0585-4013-9334-D9D6D184E03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77F932-5AA5-4E0A-911D-7C95331E4E8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7D17F6-5EBB-4CE1-A73E-06FE78D1282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Rectangle 69"/>
          <p:cNvSpPr>
            <a:spLocks noChangeArrowheads="1"/>
          </p:cNvSpPr>
          <p:nvPr/>
        </p:nvSpPr>
        <p:spPr bwMode="gray">
          <a:xfrm>
            <a:off x="457200" y="0"/>
            <a:ext cx="8477250" cy="76835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228725"/>
            <a:ext cx="8023225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791200" y="6248400"/>
            <a:ext cx="28956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r>
              <a:rPr lang="en-US"/>
              <a:t>Company 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429000" y="633888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CB3307-3FB0-4577-9E67-E749334CA12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0" y="0"/>
            <a:ext cx="457200" cy="7683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0" y="762000"/>
            <a:ext cx="457200" cy="152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0" y="914400"/>
            <a:ext cx="457200" cy="419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4235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gray">
          <a:xfrm>
            <a:off x="0" y="5105400"/>
            <a:ext cx="457200" cy="15446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gray">
          <a:xfrm>
            <a:off x="0" y="6656388"/>
            <a:ext cx="457200" cy="2095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457200" y="6650038"/>
            <a:ext cx="1304925" cy="2159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752600" y="6650038"/>
            <a:ext cx="7391400" cy="2159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5451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8777288" y="6656388"/>
            <a:ext cx="366712" cy="2095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470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gray">
          <a:xfrm>
            <a:off x="8769350" y="6019800"/>
            <a:ext cx="374650" cy="6429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gray">
          <a:xfrm>
            <a:off x="8763000" y="914400"/>
            <a:ext cx="381000" cy="51054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137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gray">
          <a:xfrm>
            <a:off x="8763000" y="762000"/>
            <a:ext cx="381000" cy="152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gray">
          <a:xfrm>
            <a:off x="8770938" y="0"/>
            <a:ext cx="373062" cy="762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2" name="Rectangle 68"/>
          <p:cNvSpPr>
            <a:spLocks noChangeArrowheads="1"/>
          </p:cNvSpPr>
          <p:nvPr/>
        </p:nvSpPr>
        <p:spPr bwMode="gray">
          <a:xfrm>
            <a:off x="457200" y="762000"/>
            <a:ext cx="8315325" cy="152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122238"/>
            <a:ext cx="6705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1128" name="Group 104"/>
          <p:cNvGrpSpPr>
            <a:grpSpLocks/>
          </p:cNvGrpSpPr>
          <p:nvPr/>
        </p:nvGrpSpPr>
        <p:grpSpPr bwMode="auto">
          <a:xfrm>
            <a:off x="8002588" y="69850"/>
            <a:ext cx="657225" cy="636588"/>
            <a:chOff x="5041" y="44"/>
            <a:chExt cx="414" cy="401"/>
          </a:xfrm>
        </p:grpSpPr>
        <p:sp>
          <p:nvSpPr>
            <p:cNvPr id="1129" name="Oval 105"/>
            <p:cNvSpPr>
              <a:spLocks noChangeArrowheads="1"/>
            </p:cNvSpPr>
            <p:nvPr userDrawn="1"/>
          </p:nvSpPr>
          <p:spPr bwMode="gray">
            <a:xfrm rot="149948">
              <a:off x="5161" y="161"/>
              <a:ext cx="175" cy="170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30" name="Group 106"/>
            <p:cNvGrpSpPr>
              <a:grpSpLocks/>
            </p:cNvGrpSpPr>
            <p:nvPr userDrawn="1"/>
          </p:nvGrpSpPr>
          <p:grpSpPr bwMode="auto">
            <a:xfrm rot="334874">
              <a:off x="5321" y="313"/>
              <a:ext cx="98" cy="75"/>
              <a:chOff x="3452" y="878"/>
              <a:chExt cx="402" cy="342"/>
            </a:xfrm>
          </p:grpSpPr>
          <p:sp>
            <p:nvSpPr>
              <p:cNvPr id="1131" name="Oval 107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2" name="Oval 108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3" name="Oval 109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34" name="Group 110"/>
            <p:cNvGrpSpPr>
              <a:grpSpLocks/>
            </p:cNvGrpSpPr>
            <p:nvPr userDrawn="1"/>
          </p:nvGrpSpPr>
          <p:grpSpPr bwMode="auto">
            <a:xfrm rot="-23704554">
              <a:off x="5358" y="218"/>
              <a:ext cx="97" cy="75"/>
              <a:chOff x="3452" y="878"/>
              <a:chExt cx="402" cy="342"/>
            </a:xfrm>
          </p:grpSpPr>
          <p:sp>
            <p:nvSpPr>
              <p:cNvPr id="1135" name="Oval 111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" name="Oval 112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" name="Oval 113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38" name="Group 114"/>
            <p:cNvGrpSpPr>
              <a:grpSpLocks/>
            </p:cNvGrpSpPr>
            <p:nvPr userDrawn="1"/>
          </p:nvGrpSpPr>
          <p:grpSpPr bwMode="auto">
            <a:xfrm rot="-4646600">
              <a:off x="5335" y="107"/>
              <a:ext cx="88" cy="82"/>
              <a:chOff x="3452" y="878"/>
              <a:chExt cx="402" cy="342"/>
            </a:xfrm>
          </p:grpSpPr>
          <p:sp>
            <p:nvSpPr>
              <p:cNvPr id="1139" name="Oval 115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0" name="Oval 116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1" name="Oval 117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42" name="Group 118"/>
            <p:cNvGrpSpPr>
              <a:grpSpLocks/>
            </p:cNvGrpSpPr>
            <p:nvPr userDrawn="1"/>
          </p:nvGrpSpPr>
          <p:grpSpPr bwMode="auto">
            <a:xfrm rot="2913403">
              <a:off x="5210" y="359"/>
              <a:ext cx="88" cy="83"/>
              <a:chOff x="3452" y="878"/>
              <a:chExt cx="402" cy="342"/>
            </a:xfrm>
          </p:grpSpPr>
          <p:sp>
            <p:nvSpPr>
              <p:cNvPr id="1143" name="Oval 119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4" name="Oval 120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5" name="Oval 121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46" name="Group 122"/>
            <p:cNvGrpSpPr>
              <a:grpSpLocks/>
            </p:cNvGrpSpPr>
            <p:nvPr userDrawn="1"/>
          </p:nvGrpSpPr>
          <p:grpSpPr bwMode="auto">
            <a:xfrm rot="-29488389">
              <a:off x="5212" y="46"/>
              <a:ext cx="88" cy="83"/>
              <a:chOff x="3452" y="878"/>
              <a:chExt cx="402" cy="342"/>
            </a:xfrm>
          </p:grpSpPr>
          <p:sp>
            <p:nvSpPr>
              <p:cNvPr id="1147" name="Oval 123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" name="Oval 124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9" name="Oval 125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50" name="Group 126"/>
            <p:cNvGrpSpPr>
              <a:grpSpLocks/>
            </p:cNvGrpSpPr>
            <p:nvPr userDrawn="1"/>
          </p:nvGrpSpPr>
          <p:grpSpPr bwMode="auto">
            <a:xfrm rot="-10069553">
              <a:off x="5089" y="95"/>
              <a:ext cx="97" cy="76"/>
              <a:chOff x="3452" y="878"/>
              <a:chExt cx="402" cy="342"/>
            </a:xfrm>
          </p:grpSpPr>
          <p:sp>
            <p:nvSpPr>
              <p:cNvPr id="1151" name="Oval 127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2" name="Oval 128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3" name="Oval 129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54" name="Group 130"/>
            <p:cNvGrpSpPr>
              <a:grpSpLocks/>
            </p:cNvGrpSpPr>
            <p:nvPr userDrawn="1"/>
          </p:nvGrpSpPr>
          <p:grpSpPr bwMode="auto">
            <a:xfrm rot="-34314642">
              <a:off x="5041" y="204"/>
              <a:ext cx="97" cy="75"/>
              <a:chOff x="3452" y="878"/>
              <a:chExt cx="402" cy="342"/>
            </a:xfrm>
          </p:grpSpPr>
          <p:sp>
            <p:nvSpPr>
              <p:cNvPr id="1155" name="Oval 131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6" name="Oval 132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7" name="Oval 133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58" name="Group 134"/>
            <p:cNvGrpSpPr>
              <a:grpSpLocks/>
            </p:cNvGrpSpPr>
            <p:nvPr userDrawn="1"/>
          </p:nvGrpSpPr>
          <p:grpSpPr bwMode="auto">
            <a:xfrm rot="-15041649">
              <a:off x="5085" y="304"/>
              <a:ext cx="88" cy="82"/>
              <a:chOff x="3452" y="878"/>
              <a:chExt cx="402" cy="342"/>
            </a:xfrm>
          </p:grpSpPr>
          <p:sp>
            <p:nvSpPr>
              <p:cNvPr id="1159" name="Oval 135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0" name="Oval 136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1" name="Oval 137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162" name="Rectangle 13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3246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175" name="Line 151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6" name="Line 15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7" name="Line 153"/>
          <p:cNvSpPr>
            <a:spLocks noChangeShapeType="1"/>
          </p:cNvSpPr>
          <p:nvPr/>
        </p:nvSpPr>
        <p:spPr bwMode="auto">
          <a:xfrm>
            <a:off x="0" y="66484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8" name="Line 154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9" name="Line 15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1" name="Line 157"/>
          <p:cNvSpPr>
            <a:spLocks noChangeShapeType="1"/>
          </p:cNvSpPr>
          <p:nvPr/>
        </p:nvSpPr>
        <p:spPr bwMode="auto">
          <a:xfrm flipH="1">
            <a:off x="0" y="510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2" name="Line 158"/>
          <p:cNvSpPr>
            <a:spLocks noChangeShapeType="1"/>
          </p:cNvSpPr>
          <p:nvPr/>
        </p:nvSpPr>
        <p:spPr bwMode="auto">
          <a:xfrm>
            <a:off x="1752600" y="6648450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3" name="Line 159"/>
          <p:cNvSpPr>
            <a:spLocks noChangeShapeType="1"/>
          </p:cNvSpPr>
          <p:nvPr/>
        </p:nvSpPr>
        <p:spPr bwMode="auto">
          <a:xfrm>
            <a:off x="8763000" y="6019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gia.edu.ru/ru/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rus-oge.sdamgia.ru/" TargetMode="External"/><Relationship Id="rId2" Type="http://schemas.openxmlformats.org/officeDocument/2006/relationships/hyperlink" Target="http://www.fipi.ru/content/otkrytyy-bank-zadaniy-o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aharina.ru/" TargetMode="External"/><Relationship Id="rId5" Type="http://schemas.openxmlformats.org/officeDocument/2006/relationships/hyperlink" Target="http://uchimcauchitca.blogspot.om/" TargetMode="External"/><Relationship Id="rId4" Type="http://schemas.openxmlformats.org/officeDocument/2006/relationships/hyperlink" Target="http://www.&#1088;&#1091;&#1089;&#1089;&#1082;&#1080;&#1081;&#1073;&#1077;&#1079;&#1087;&#1088;&#1086;&#1073;&#1083;&#1077;&#1084;.&#1088;&#1092;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640" y="1844824"/>
            <a:ext cx="7344816" cy="3798754"/>
          </a:xfrm>
        </p:spPr>
        <p:txBody>
          <a:bodyPr/>
          <a:lstStyle/>
          <a:p>
            <a:r>
              <a:rPr lang="ru-RU" sz="4000" dirty="0" smtClean="0"/>
              <a:t>Государственная итоговая аттестация</a:t>
            </a:r>
            <a:br>
              <a:rPr lang="ru-RU" sz="4000" dirty="0" smtClean="0"/>
            </a:br>
            <a:r>
              <a:rPr lang="ru-RU" sz="4000" dirty="0" smtClean="0"/>
              <a:t>в 2018-2019 </a:t>
            </a:r>
            <a:br>
              <a:rPr lang="ru-RU" sz="4000" dirty="0" smtClean="0"/>
            </a:br>
            <a:r>
              <a:rPr lang="ru-RU" sz="4000" dirty="0" smtClean="0"/>
              <a:t>учебном году</a:t>
            </a:r>
            <a:br>
              <a:rPr lang="ru-RU" sz="4000" dirty="0" smtClean="0"/>
            </a:br>
            <a:r>
              <a:rPr lang="ru-RU" sz="1600" dirty="0" smtClean="0"/>
              <a:t>Порядок проведения ГИА по образовательным программам основного общего образования  от 29.12.2018 № 10-987 приказ Министерства образования и науки РФ</a:t>
            </a:r>
            <a:endParaRPr lang="en-US" sz="4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3059832" y="357166"/>
            <a:ext cx="547260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Муниципальное</a:t>
            </a:r>
            <a:r>
              <a:rPr kumimoji="0" lang="ru-RU" sz="1200" b="1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бюджетное общеобразовательное учреждение «Средняя общеобразовательная школа №3»</a:t>
            </a:r>
            <a:endParaRPr kumimoji="0" lang="en-US" sz="72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ttps://god-2019.com/wp-content/uploads/2018/03/141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1"/>
            <a:ext cx="2592288" cy="162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гиа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3" y="5373613"/>
            <a:ext cx="11521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056784" cy="792162"/>
          </a:xfrm>
        </p:spPr>
        <p:txBody>
          <a:bodyPr/>
          <a:lstStyle/>
          <a:p>
            <a:pPr eaLnBrk="1" hangingPunct="1"/>
            <a:r>
              <a:rPr lang="ru-RU" sz="3600" b="1" i="1" dirty="0" smtClean="0">
                <a:solidFill>
                  <a:srgbClr val="C00000"/>
                </a:solidFill>
              </a:rPr>
              <a:t>Итоговое собеседование</a:t>
            </a:r>
            <a:endParaRPr lang="ru-RU" sz="7200" b="1" i="1" dirty="0" smtClean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1052736"/>
            <a:ext cx="3960440" cy="44012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Повторно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допускаются к итоговому собеседованию по русскому языку в дополнительные сроки в текущем учебном году (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во вторую рабочую среду марта и первый рабочий понедельник мая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2535" name="Picture 2" descr="ÐÐ°ÑÑÐ¸Ð½ÐºÐ¸ Ð¿Ð¾ Ð·Ð°Ð¿ÑÐ¾ÑÑ ÐºÐ°Ð»ÐµÐ½Ð´Ð°ÑÑ Ð¼Ð°ÑÑ 2019"/>
          <p:cNvPicPr>
            <a:picLocks noChangeAspect="1" noChangeArrowheads="1"/>
          </p:cNvPicPr>
          <p:nvPr/>
        </p:nvPicPr>
        <p:blipFill>
          <a:blip r:embed="rId2" cstate="print"/>
          <a:srcRect l="3490" t="3287" r="3465" b="7967"/>
          <a:stretch>
            <a:fillRect/>
          </a:stretch>
        </p:blipFill>
        <p:spPr bwMode="auto">
          <a:xfrm>
            <a:off x="5003800" y="1196975"/>
            <a:ext cx="3816350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4" descr="http://calendarbox.ru/wp-content/uploads/2017/11/may-2019.gif"/>
          <p:cNvPicPr>
            <a:picLocks noChangeAspect="1" noChangeArrowheads="1"/>
          </p:cNvPicPr>
          <p:nvPr/>
        </p:nvPicPr>
        <p:blipFill>
          <a:blip r:embed="rId3" cstate="print"/>
          <a:srcRect l="3239" r="2802" b="6837"/>
          <a:stretch>
            <a:fillRect/>
          </a:stretch>
        </p:blipFill>
        <p:spPr bwMode="auto">
          <a:xfrm>
            <a:off x="5076825" y="3860800"/>
            <a:ext cx="3887788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гиа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188913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88640"/>
            <a:ext cx="6419056" cy="50405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ОГЭ (ГВЭ) 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1052736"/>
            <a:ext cx="669674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Допускаются… П.11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1700808"/>
            <a:ext cx="7632848" cy="36009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Обучающиеся,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не имеющие академической задолженности и в полном объеме выполнившие УП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(имеющие годовые отметки по всем учебным предметам УП за 9 класс не ниже удовлетворительных)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+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 </a:t>
            </a:r>
            <a:r>
              <a:rPr lang="ru-RU" sz="2400" b="1" dirty="0"/>
              <a:t>имеющие  результат «ЗАЧЕТ» за итоговое собеседование по русскому языку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67744" y="53732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Выбор предметов указывается в заявлении, которое обучающийся подает в образовательную организацию до 1 марта.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Участники ГИА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800" dirty="0" smtClean="0"/>
              <a:t>Обучающиеся </a:t>
            </a:r>
            <a:r>
              <a:rPr lang="ru-RU" sz="1800" b="1" dirty="0" smtClean="0"/>
              <a:t>вправе изменить (дополнить) </a:t>
            </a:r>
            <a:r>
              <a:rPr lang="ru-RU" sz="1800" dirty="0" smtClean="0"/>
              <a:t>перечень указанных в заявлении экзаменов только при наличии у них уважительных причин (болезни или иных обстоятельств, подтвержденных документально). В этом случае обучающийся подает заявление в ГЭК с указанием измененного перечня учебных предметов, по которым он планирует пройти ГИА, и причины изменения заявленного ранее перечня. Указанное заявление подается не позднее чем за месяц до начала соответствующих экзаменов.</a:t>
            </a:r>
          </a:p>
          <a:p>
            <a:pPr algn="just"/>
            <a:endParaRPr lang="ru-RU" sz="1800" dirty="0" smtClean="0"/>
          </a:p>
          <a:p>
            <a:pPr algn="just"/>
            <a:r>
              <a:rPr lang="ru-RU" sz="1600" dirty="0" smtClean="0">
                <a:solidFill>
                  <a:srgbClr val="FF0000"/>
                </a:solidFill>
              </a:rPr>
              <a:t>Обучающиеся с ограниченными возможностями здоровья при подаче заявления представляют </a:t>
            </a:r>
            <a:r>
              <a:rPr lang="ru-RU" sz="1600" b="1" dirty="0" smtClean="0">
                <a:solidFill>
                  <a:srgbClr val="FF0000"/>
                </a:solidFill>
              </a:rPr>
              <a:t>копию рекомендаций (заключение) </a:t>
            </a:r>
            <a:r>
              <a:rPr lang="ru-RU" sz="1600" b="1" dirty="0" err="1" smtClean="0">
                <a:solidFill>
                  <a:srgbClr val="FF0000"/>
                </a:solidFill>
              </a:rPr>
              <a:t>психолого-медико-педагогической</a:t>
            </a:r>
            <a:r>
              <a:rPr lang="ru-RU" sz="1600" b="1" dirty="0" smtClean="0">
                <a:solidFill>
                  <a:srgbClr val="FF0000"/>
                </a:solidFill>
              </a:rPr>
              <a:t> комиссии, </a:t>
            </a:r>
            <a:r>
              <a:rPr lang="ru-RU" sz="1600" dirty="0" smtClean="0">
                <a:solidFill>
                  <a:srgbClr val="FF0000"/>
                </a:solidFill>
              </a:rPr>
              <a:t>а обучающиеся дети-инвалиды и инвалиды – оригинал справки, подтверждающей факт установления инвалидности, выданной федеральным государственным учреждением медико-социальной экспертизы.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7544" y="188640"/>
            <a:ext cx="828092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Сроки и продолжительность проведения ГИА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1340768"/>
            <a:ext cx="7632848" cy="452431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ГИА-9 (ОГЭ и ГВЭ-9):</a:t>
            </a: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 Предварительный этап</a:t>
            </a:r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с третьей декады апреля по начало мая 2019 года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36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Основной этап</a:t>
            </a:r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с конца мая по конец июня 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года, включая резервные).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36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Дополнительный период</a:t>
            </a:r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сентябрь 2019 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года.</a:t>
            </a: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7544" y="188640"/>
            <a:ext cx="828092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Сроки и продолжительность проведения ГИА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2492896"/>
            <a:ext cx="7920880" cy="34163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Получившие на ГИА: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явившиеся на экзамен по УП (документ)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завершившие выполнение Э.Р. по УП (документ),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Апелляция которых о нарушении установленного порядка проведения ГИА конфликтной комиссией была удовлетворена,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Участники, чьи результаты были аннулированы по решению председателя ГЭК в случае выявления фактов нарушения  порядка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3648" y="5949280"/>
            <a:ext cx="6336704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неудовлетворительный результат не более чем по 2 (1) учебным предметам.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1196752"/>
            <a:ext cx="8064896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П.42 (52). По решению ГЭК повторно допускаются к сдаче ГИА в текущем учебном году по соответствующим учебным предметам в дополнительные сроки (резервные)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7544" y="188640"/>
            <a:ext cx="828092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результатов ГИА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7584" y="1052736"/>
            <a:ext cx="7704856" cy="19389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ГИА признаются удовлетворительными в случае, если обучающийся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сдаваемым учебным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предметам набрал минимальное количество баллов, определенное органом управления в сфере образования…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11560" y="188640"/>
            <a:ext cx="8136904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Шкала перевода первичного балла в отметку (ФИПИ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2019)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7624" y="1340768"/>
            <a:ext cx="7056784" cy="452431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Русский язык –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 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42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баллов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Математика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 из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38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баллов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Литература –  7 из 27 баллов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Информатика – 5 из 22 баллов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Биология  - 13 из 46 баллов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География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- 12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 32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баллов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Иностранный язык – 29 из 70 баллов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Обществознание – 15 из 39 баллов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8101013" y="5805488"/>
            <a:ext cx="71437" cy="28733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483768" y="5877272"/>
            <a:ext cx="4464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hlinkClick r:id="rId2"/>
              </a:rPr>
              <a:t>www.gia.edu.ru</a:t>
            </a:r>
            <a:endParaRPr lang="ru-RU" sz="32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 Logo</a:t>
            </a:r>
            <a:endParaRPr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9" name="Picture 2" descr="http://900igr.net/up/datas/78367/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80920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11560" y="188641"/>
            <a:ext cx="7848872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Приказ Минобрнауки от 14.02.2014 № 115 «Об утверждении Порядка заполнения, учета и выдачи аттестатов об ОО и СОО и их дубликатов»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584" y="1844824"/>
            <a:ext cx="7416824" cy="30469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Итоговые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отметки за 9 класс по русскому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языку, математике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двум учебным предметам, сдаваемым по выбору обучающегося, определяются как среднее арифметическое годовой и экзаменационной отметок выпускника и выставляются целыми числами в соответствии с правилами математического округления.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!!! ОГЭ (ГВЭ) – критерии оценивания разные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99792" y="5373216"/>
            <a:ext cx="3312368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ГИА влияет на отметку</a:t>
            </a:r>
          </a:p>
          <a:p>
            <a:pPr algn="ctr">
              <a:defRPr/>
            </a:pPr>
            <a:r>
              <a:rPr lang="ru-RU" dirty="0"/>
              <a:t> в аттестате </a:t>
            </a:r>
          </a:p>
          <a:p>
            <a:pPr algn="ctr">
              <a:defRPr/>
            </a:pPr>
            <a:r>
              <a:rPr lang="ru-RU" dirty="0"/>
              <a:t>(средняя арифметическая)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ПОДАЧА АПЕЛЛЯЦИИ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b="1" dirty="0" smtClean="0"/>
              <a:t>Конфликтная комиссия:</a:t>
            </a:r>
          </a:p>
          <a:p>
            <a:pPr algn="just"/>
            <a:r>
              <a:rPr lang="ru-RU" sz="2000" dirty="0" smtClean="0"/>
              <a:t>принимает и рассматривает апелляции обучающихся по вопросам нарушения установленного порядка проведения ГИА, а также о несогласии с выставленными баллами;</a:t>
            </a:r>
          </a:p>
          <a:p>
            <a:pPr algn="just"/>
            <a:r>
              <a:rPr lang="ru-RU" sz="2000" dirty="0" smtClean="0"/>
              <a:t>принимает по результатам рассмотрения апелляции решение об удовлетворении или отклонении апелляции обучающегося;</a:t>
            </a:r>
          </a:p>
          <a:p>
            <a:pPr algn="just"/>
            <a:r>
              <a:rPr lang="ru-RU" sz="2000" dirty="0" smtClean="0"/>
              <a:t>информирует обучающегося, подавшего апелляцию, и (или) его родителей (законных представителей), а также ГЭК о принятом решении.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Общие положения ОГЭ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928670"/>
            <a:ext cx="8023225" cy="5221305"/>
          </a:xfrm>
        </p:spPr>
        <p:txBody>
          <a:bodyPr/>
          <a:lstStyle/>
          <a:p>
            <a:pPr lvl="0"/>
            <a:endParaRPr lang="ru-RU" sz="1600" dirty="0" smtClean="0"/>
          </a:p>
          <a:p>
            <a:pPr lvl="0"/>
            <a:r>
              <a:rPr lang="ru-RU" sz="1600" b="1" dirty="0" smtClean="0"/>
              <a:t>ОБЯЗАТЕЛЬНЫЕ  ЭКЗАМЕНЫ:</a:t>
            </a:r>
          </a:p>
          <a:p>
            <a:pPr lvl="0"/>
            <a:r>
              <a:rPr lang="ru-RU" sz="1600" dirty="0" smtClean="0"/>
              <a:t>русский язык</a:t>
            </a:r>
          </a:p>
          <a:p>
            <a:pPr lvl="0"/>
            <a:r>
              <a:rPr lang="ru-RU" sz="1600" dirty="0" smtClean="0"/>
              <a:t> математика </a:t>
            </a:r>
          </a:p>
          <a:p>
            <a:pPr lvl="0"/>
            <a:r>
              <a:rPr lang="ru-RU" sz="1600" b="1" dirty="0" smtClean="0"/>
              <a:t>ЭКЗАМЕНЫ на обязательной основе по выбору: </a:t>
            </a:r>
          </a:p>
          <a:p>
            <a:pPr lvl="0"/>
            <a:r>
              <a:rPr lang="ru-RU" sz="1600" dirty="0" smtClean="0"/>
              <a:t>литература</a:t>
            </a:r>
          </a:p>
          <a:p>
            <a:pPr lvl="0"/>
            <a:r>
              <a:rPr lang="ru-RU" sz="1600" dirty="0" smtClean="0"/>
              <a:t>физика</a:t>
            </a:r>
          </a:p>
          <a:p>
            <a:pPr lvl="0"/>
            <a:r>
              <a:rPr lang="ru-RU" sz="1600" dirty="0" smtClean="0"/>
              <a:t>химия</a:t>
            </a:r>
          </a:p>
          <a:p>
            <a:pPr lvl="0"/>
            <a:r>
              <a:rPr lang="ru-RU" sz="1600" dirty="0" smtClean="0"/>
              <a:t>биология</a:t>
            </a:r>
          </a:p>
          <a:p>
            <a:pPr lvl="0"/>
            <a:r>
              <a:rPr lang="ru-RU" sz="1600" dirty="0" smtClean="0"/>
              <a:t>география</a:t>
            </a:r>
          </a:p>
          <a:p>
            <a:pPr lvl="0"/>
            <a:r>
              <a:rPr lang="ru-RU" sz="1600" dirty="0" smtClean="0"/>
              <a:t>история </a:t>
            </a:r>
          </a:p>
          <a:p>
            <a:pPr lvl="0"/>
            <a:r>
              <a:rPr lang="ru-RU" sz="1600" dirty="0" smtClean="0"/>
              <a:t>обществознание</a:t>
            </a:r>
          </a:p>
          <a:p>
            <a:pPr lvl="0"/>
            <a:r>
              <a:rPr lang="ru-RU" sz="1600" dirty="0" smtClean="0"/>
              <a:t>Иностранный язык (английский, немецкий, французский и испанский языки)</a:t>
            </a:r>
          </a:p>
          <a:p>
            <a:pPr lvl="0"/>
            <a:r>
              <a:rPr lang="ru-RU" sz="1600" dirty="0" smtClean="0"/>
              <a:t>Информатика и информационно-коммуникационные технологии (ИКТ)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Апелляция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800" dirty="0" smtClean="0"/>
              <a:t>Апелляция о несогласии с выставленными баллами подается в течение </a:t>
            </a:r>
            <a:r>
              <a:rPr lang="ru-RU" sz="1800" b="1" dirty="0" smtClean="0"/>
              <a:t>двух рабочих дней </a:t>
            </a:r>
            <a:r>
              <a:rPr lang="ru-RU" sz="1800" dirty="0" smtClean="0"/>
              <a:t>со дня объявления результатов ГИА по соответствующему учебному предмету.</a:t>
            </a:r>
          </a:p>
          <a:p>
            <a:pPr algn="just"/>
            <a:r>
              <a:rPr lang="ru-RU" sz="1800" dirty="0" smtClean="0"/>
              <a:t>Обучающиеся подают апелляцию </a:t>
            </a:r>
            <a:r>
              <a:rPr lang="ru-RU" sz="1800" b="1" dirty="0" smtClean="0"/>
              <a:t>о несогласии с выставленными баллами</a:t>
            </a:r>
            <a:r>
              <a:rPr lang="ru-RU" sz="1800" dirty="0" smtClean="0"/>
              <a:t> непосредственно в конфликтную комиссию или в образовательную организацию, в которой они были допущены в установленном порядке к ГИА. Руководитель образовательной организации, принявший апелляцию, незамедлительно передает ее в конфликтную комиссию.</a:t>
            </a:r>
          </a:p>
          <a:p>
            <a:pPr algn="just"/>
            <a:r>
              <a:rPr lang="ru-RU" sz="1800" dirty="0" smtClean="0"/>
              <a:t>Обучающиеся и их родители (законные представители) заблаговременно информируются о времени и месте рассмотрения апелляций.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Обучающиеся и родители знакомятся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 smtClean="0"/>
              <a:t>под роспись информируют обучающихся и их родителей (законных представителей) о сроках, местах и порядке подачи заявлений на прохождение ГИА, </a:t>
            </a:r>
          </a:p>
          <a:p>
            <a:pPr algn="just"/>
            <a:r>
              <a:rPr lang="ru-RU" sz="2000" dirty="0" smtClean="0"/>
              <a:t>о порядке проведения ГИА, в том числе об основаниях для удаления с экзамена, изменения или аннулирования результатов ГИА, </a:t>
            </a:r>
          </a:p>
          <a:p>
            <a:pPr algn="just"/>
            <a:r>
              <a:rPr lang="ru-RU" sz="2000" dirty="0" smtClean="0"/>
              <a:t>о порядке подачи апелляций о нарушении установленного порядка проведения ГИА и о несогласии с выставленными баллами, </a:t>
            </a:r>
          </a:p>
          <a:p>
            <a:pPr algn="just"/>
            <a:r>
              <a:rPr lang="ru-RU" sz="2000" dirty="0" smtClean="0"/>
              <a:t>о времени и месте ознакомления с результатами ГИА, а также о результатах ГИА, полученных обучающимися.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Сроки проведения ОГЭ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600" dirty="0" smtClean="0"/>
              <a:t>Перерыв между проведением экзаменов по обязательным учебным предметам составляет </a:t>
            </a:r>
            <a:r>
              <a:rPr lang="ru-RU" sz="1600" b="1" dirty="0" smtClean="0"/>
              <a:t>не менее 2 дней.</a:t>
            </a:r>
          </a:p>
          <a:p>
            <a:pPr algn="just"/>
            <a:r>
              <a:rPr lang="ru-RU" sz="1600" dirty="0" smtClean="0"/>
              <a:t>Для обучающихся с ограниченными возможностями здоровья, обучающихся детей-инвалидов и инвалидов, а также тех, кто обучался по состоянию здоровья на дому, в образовательных организациях, в том числе санаторно-курортных, в которых проводятся необходимые лечебные, реабилитационные и оздоровительные мероприятия для нуждающихся в длительном лечении, продолжительность ОГЭ </a:t>
            </a:r>
            <a:r>
              <a:rPr lang="ru-RU" sz="1600" b="1" dirty="0" smtClean="0"/>
              <a:t>увеличивается на 1,5 часа. </a:t>
            </a:r>
          </a:p>
          <a:p>
            <a:endParaRPr lang="ru-RU" sz="1600" b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Знакомство с результатами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10 дней </a:t>
            </a:r>
            <a:r>
              <a:rPr lang="ru-RU" dirty="0" smtClean="0"/>
              <a:t>отводится на проверку работ;</a:t>
            </a:r>
          </a:p>
          <a:p>
            <a:r>
              <a:rPr lang="ru-RU" dirty="0" smtClean="0"/>
              <a:t>Ознакомление обучающихся с полученными ими результатами ГИА по учебному предмету осуществляется не позднее </a:t>
            </a:r>
            <a:r>
              <a:rPr lang="ru-RU" b="1" dirty="0" smtClean="0"/>
              <a:t>трех рабочих дней </a:t>
            </a:r>
            <a:r>
              <a:rPr lang="ru-RU" dirty="0" smtClean="0"/>
              <a:t>со дня их утверждения ГЭК. 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ОГЭ </a:t>
            </a:r>
            <a:r>
              <a:rPr lang="ru-RU" sz="3600" b="1" dirty="0" smtClean="0">
                <a:solidFill>
                  <a:schemeClr val="tx2"/>
                </a:solidFill>
              </a:rPr>
              <a:t>2019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124744"/>
            <a:ext cx="3320108" cy="63976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нельзя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041775" cy="6397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Нужно/ можно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88024" y="2492896"/>
            <a:ext cx="3825751" cy="308719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Паспорт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Черная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гелевая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(капиллярная ) ручка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Питьевая вода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pedsovet.org/v3/upload/ckeditor/6/images/2017-10-03/1507029026_no-phone-2533390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3703266" cy="277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846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2238"/>
            <a:ext cx="8136904" cy="85849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Вся информация на сайте </a:t>
            </a:r>
            <a:r>
              <a:rPr lang="en-US" b="1" dirty="0" smtClean="0">
                <a:solidFill>
                  <a:srgbClr val="FF0000"/>
                </a:solidFill>
              </a:rPr>
              <a:t>http</a:t>
            </a:r>
            <a:r>
              <a:rPr lang="en-US" b="1" dirty="0">
                <a:solidFill>
                  <a:srgbClr val="FF0000"/>
                </a:solidFill>
              </a:rPr>
              <a:t>://www.fipi.ru/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25" t="7500" r="8117" b="6250"/>
          <a:stretch/>
        </p:blipFill>
        <p:spPr bwMode="auto">
          <a:xfrm>
            <a:off x="165760" y="1340768"/>
            <a:ext cx="8986624" cy="536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646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Тренировка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88" t="8542" r="8354" b="17292"/>
          <a:stretch/>
        </p:blipFill>
        <p:spPr bwMode="auto">
          <a:xfrm>
            <a:off x="323528" y="1344176"/>
            <a:ext cx="8583342" cy="5018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1911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Т</a:t>
            </a:r>
            <a:r>
              <a:rPr lang="ru-RU" sz="3600" b="1" dirty="0" smtClean="0">
                <a:solidFill>
                  <a:srgbClr val="FF0000"/>
                </a:solidFill>
              </a:rPr>
              <a:t>ренировка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08" t="7863" r="12339" b="14113"/>
          <a:stretch/>
        </p:blipFill>
        <p:spPr bwMode="auto">
          <a:xfrm>
            <a:off x="289705" y="988999"/>
            <a:ext cx="870050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45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42" t="8750" r="6117" b="6250"/>
          <a:stretch/>
        </p:blipFill>
        <p:spPr bwMode="auto">
          <a:xfrm>
            <a:off x="0" y="908721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22960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1945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 -ресурс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www.fipi.ru/content/otkrytyy-bank-zadaniy-oge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https://rus-oge.sdamgia.ru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  <a:hlinkClick r:id="rId4"/>
              </a:rPr>
              <a:t>http://www.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русскийбезпроблем.рф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uchimcauchitca.blogspot.om/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  <a:hlinkClick r:id="rId6"/>
              </a:rPr>
              <a:t>https://saharina.ru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neznaika.pro/oge/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55987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Формат экзамена в </a:t>
            </a:r>
            <a:r>
              <a:rPr lang="ru-RU" b="1" dirty="0" smtClean="0"/>
              <a:t>2019 </a:t>
            </a:r>
            <a:r>
              <a:rPr lang="ru-RU" b="1" dirty="0"/>
              <a:t>году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В </a:t>
            </a:r>
            <a:r>
              <a:rPr lang="ru-RU" b="1" dirty="0" smtClean="0"/>
              <a:t>2018-2019 </a:t>
            </a:r>
            <a:r>
              <a:rPr lang="ru-RU" dirty="0"/>
              <a:t>учебном году русский язык </a:t>
            </a:r>
          </a:p>
          <a:p>
            <a:pPr marL="0" indent="0">
              <a:buNone/>
            </a:pPr>
            <a:r>
              <a:rPr lang="ru-RU" dirty="0" smtClean="0"/>
              <a:t> в </a:t>
            </a:r>
            <a:r>
              <a:rPr lang="ru-RU" dirty="0"/>
              <a:t>9-х классах будут сдавать в </a:t>
            </a:r>
            <a:r>
              <a:rPr lang="ru-RU" b="1" dirty="0"/>
              <a:t>два </a:t>
            </a:r>
            <a:r>
              <a:rPr lang="ru-RU" b="1" dirty="0" smtClean="0"/>
              <a:t>этапа</a:t>
            </a:r>
            <a:r>
              <a:rPr lang="ru-RU" dirty="0" smtClean="0"/>
              <a:t>:</a:t>
            </a:r>
          </a:p>
          <a:p>
            <a:r>
              <a:rPr lang="ru-RU" b="1" i="1" dirty="0" smtClean="0"/>
              <a:t>собеседование </a:t>
            </a:r>
            <a:r>
              <a:rPr lang="ru-RU" b="1" i="1" dirty="0"/>
              <a:t>(устная часть); </a:t>
            </a:r>
            <a:endParaRPr lang="ru-RU" b="1" i="1" dirty="0" smtClean="0"/>
          </a:p>
          <a:p>
            <a:r>
              <a:rPr lang="ru-RU" b="1" i="1" dirty="0" smtClean="0"/>
              <a:t>письменная </a:t>
            </a:r>
            <a:r>
              <a:rPr lang="ru-RU" b="1" i="1" dirty="0"/>
              <a:t>часть</a:t>
            </a:r>
            <a:r>
              <a:rPr lang="ru-RU" b="1" i="1" dirty="0" smtClean="0"/>
              <a:t>. 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789040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устная часть </a:t>
            </a:r>
            <a:r>
              <a:rPr lang="ru-RU" sz="3600" b="1" dirty="0" smtClean="0">
                <a:solidFill>
                  <a:srgbClr val="FF0000"/>
                </a:solidFill>
              </a:rPr>
              <a:t>- своеобразный допуск  </a:t>
            </a:r>
            <a:r>
              <a:rPr lang="ru-RU" sz="3600" b="1" dirty="0">
                <a:solidFill>
                  <a:srgbClr val="FF0000"/>
                </a:solidFill>
              </a:rPr>
              <a:t>к письменному экзамену по русскому </a:t>
            </a:r>
            <a:r>
              <a:rPr lang="ru-RU" sz="3600" b="1" dirty="0" smtClean="0">
                <a:solidFill>
                  <a:srgbClr val="FF0000"/>
                </a:solidFill>
              </a:rPr>
              <a:t>языку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6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WordArt 4"/>
          <p:cNvSpPr>
            <a:spLocks noChangeArrowheads="1" noChangeShapeType="1" noTextEdit="1"/>
          </p:cNvSpPr>
          <p:nvPr/>
        </p:nvSpPr>
        <p:spPr bwMode="gray">
          <a:xfrm>
            <a:off x="2051720" y="2420888"/>
            <a:ext cx="5759450" cy="11525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870"/>
              </a:avLst>
            </a:prstTxWarp>
          </a:bodyPr>
          <a:lstStyle/>
          <a:p>
            <a:pPr algn="ctr"/>
            <a:r>
              <a:rPr lang="ru-RU" sz="36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53882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Спасибо за внимание</a:t>
            </a:r>
            <a:endParaRPr lang="ru-RU" sz="3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53882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63688" y="3933056"/>
            <a:ext cx="5791200" cy="81724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и по запросу гиа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188913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1187624" y="188913"/>
            <a:ext cx="6408564" cy="575791"/>
          </a:xfrm>
        </p:spPr>
        <p:txBody>
          <a:bodyPr/>
          <a:lstStyle/>
          <a:p>
            <a:pPr eaLnBrk="1" hangingPunct="1"/>
            <a:r>
              <a:rPr lang="ru-RU" sz="3600" b="1" i="1" dirty="0" smtClean="0">
                <a:solidFill>
                  <a:srgbClr val="C00000"/>
                </a:solidFill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</a:rPr>
              <a:t>Итоговое собеседование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1268760"/>
            <a:ext cx="3672408" cy="40934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/>
              <a:t>П.16. Итоговое собеседование по русскому языку проводится для обучающихся, экстернов </a:t>
            </a:r>
          </a:p>
          <a:p>
            <a:pPr algn="ctr">
              <a:defRPr/>
            </a:pPr>
            <a:r>
              <a:rPr lang="ru-RU" sz="2000" b="1" u="sng" dirty="0"/>
              <a:t>во вторую среду февраля</a:t>
            </a:r>
            <a:r>
              <a:rPr lang="ru-RU" sz="2000" dirty="0"/>
              <a:t> по текстам, темам и заданиям, сформированным по часовым поясам Федеральной службой по надзору в сфере образования и науки.</a:t>
            </a:r>
          </a:p>
        </p:txBody>
      </p:sp>
      <p:pic>
        <p:nvPicPr>
          <p:cNvPr id="17415" name="Picture 2" descr="ÐÐ°ÑÑÐ¸Ð½ÐºÐ¸ Ð¿Ð¾ Ð·Ð°Ð¿ÑÐ¾ÑÑ ÐºÐ°Ð»ÐµÐ½Ð´Ð°ÑÑ ÑÐµÐ²ÑÐ°Ð»Ñ 2019"/>
          <p:cNvPicPr>
            <a:picLocks noChangeAspect="1" noChangeArrowheads="1"/>
          </p:cNvPicPr>
          <p:nvPr/>
        </p:nvPicPr>
        <p:blipFill>
          <a:blip r:embed="rId3" cstate="print"/>
          <a:srcRect l="4382" t="4703" r="4146" b="8289"/>
          <a:stretch>
            <a:fillRect/>
          </a:stretch>
        </p:blipFill>
        <p:spPr bwMode="auto">
          <a:xfrm>
            <a:off x="4787900" y="1196975"/>
            <a:ext cx="41751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9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4149725"/>
            <a:ext cx="3255962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Устное собеседование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5217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u="sng" dirty="0" smtClean="0"/>
              <a:t>Устная </a:t>
            </a:r>
            <a:r>
              <a:rPr lang="ru-RU" b="1" u="sng" dirty="0"/>
              <a:t>части ОГЭ </a:t>
            </a:r>
            <a:r>
              <a:rPr lang="ru-RU" b="1" u="sng" dirty="0" smtClean="0"/>
              <a:t>ставит </a:t>
            </a:r>
            <a:r>
              <a:rPr lang="ru-RU" b="1" u="sng" dirty="0"/>
              <a:t>всего 4 задачи: </a:t>
            </a:r>
            <a:endParaRPr lang="ru-RU" b="1" u="sng" dirty="0" smtClean="0"/>
          </a:p>
          <a:p>
            <a:r>
              <a:rPr lang="ru-RU" dirty="0" smtClean="0"/>
              <a:t>Выразительно </a:t>
            </a:r>
            <a:r>
              <a:rPr lang="ru-RU" dirty="0"/>
              <a:t>прочитать текст. </a:t>
            </a:r>
            <a:endParaRPr lang="ru-RU" dirty="0" smtClean="0"/>
          </a:p>
          <a:p>
            <a:r>
              <a:rPr lang="ru-RU" dirty="0" smtClean="0"/>
              <a:t>Пересказать </a:t>
            </a:r>
            <a:r>
              <a:rPr lang="ru-RU" dirty="0"/>
              <a:t>прочитанное с интеграцией цитаты. </a:t>
            </a:r>
            <a:endParaRPr lang="ru-RU" dirty="0" smtClean="0"/>
          </a:p>
          <a:p>
            <a:r>
              <a:rPr lang="ru-RU" dirty="0" smtClean="0"/>
              <a:t>Построить монологическое высказывание </a:t>
            </a:r>
            <a:r>
              <a:rPr lang="ru-RU" dirty="0"/>
              <a:t>с опорой на предложенный план. </a:t>
            </a:r>
            <a:endParaRPr lang="ru-RU" dirty="0" smtClean="0"/>
          </a:p>
          <a:p>
            <a:r>
              <a:rPr lang="ru-RU" dirty="0" smtClean="0"/>
              <a:t>Принять </a:t>
            </a:r>
            <a:r>
              <a:rPr lang="ru-RU" dirty="0"/>
              <a:t>участие в диалоге на выбранную тему.... </a:t>
            </a:r>
          </a:p>
        </p:txBody>
      </p:sp>
    </p:spTree>
    <p:extLst>
      <p:ext uri="{BB962C8B-B14F-4D97-AF65-F5344CB8AC3E}">
        <p14:creationId xmlns:p14="http://schemas.microsoft.com/office/powerpoint/2010/main" xmlns="" val="190373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3034680" cy="172819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Пример задания 3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99" t="26310" r="21309" b="13811"/>
          <a:stretch/>
        </p:blipFill>
        <p:spPr bwMode="auto">
          <a:xfrm>
            <a:off x="3563888" y="188640"/>
            <a:ext cx="5040560" cy="334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00" t="24583" r="17176" b="25000"/>
          <a:stretch/>
        </p:blipFill>
        <p:spPr bwMode="auto">
          <a:xfrm>
            <a:off x="827585" y="3212977"/>
            <a:ext cx="763284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394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Об устном собеседовании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Общее время ответа одного экзаменуемого (включая время на подготовку) – 15 минут.</a:t>
            </a:r>
          </a:p>
          <a:p>
            <a:pPr algn="just"/>
            <a:r>
              <a:rPr lang="ru-RU" dirty="0"/>
              <a:t>Каждое последующее задание выдаётся после окончания выполнения предыдущего задания. В процессе проведения собеседования будет вестись </a:t>
            </a:r>
            <a:r>
              <a:rPr lang="ru-RU" b="1" dirty="0"/>
              <a:t>поточная аудиозапись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/>
              <a:t>Итоговое собеседование выпускники 9 классов будут проходить </a:t>
            </a:r>
            <a:r>
              <a:rPr lang="ru-RU" b="1" dirty="0"/>
              <a:t>в своих школах</a:t>
            </a:r>
            <a:r>
              <a:rPr lang="ru-RU" dirty="0"/>
              <a:t>. </a:t>
            </a:r>
            <a:endParaRPr lang="ru-RU" dirty="0" smtClean="0"/>
          </a:p>
          <a:p>
            <a:pPr algn="just"/>
            <a:r>
              <a:rPr lang="ru-RU" dirty="0"/>
              <a:t>Оцениваться оно будет </a:t>
            </a:r>
            <a:r>
              <a:rPr lang="ru-RU" b="1" dirty="0"/>
              <a:t>по системе «зачет»/«незачет»</a:t>
            </a:r>
            <a:r>
              <a:rPr lang="ru-RU" dirty="0"/>
              <a:t>. </a:t>
            </a:r>
            <a:endParaRPr lang="ru-RU" dirty="0" smtClean="0"/>
          </a:p>
          <a:p>
            <a:pPr algn="just"/>
            <a:r>
              <a:rPr lang="ru-RU" dirty="0"/>
              <a:t>Общее количество баллов за всю работу – </a:t>
            </a:r>
            <a:r>
              <a:rPr lang="ru-RU" b="1" dirty="0">
                <a:solidFill>
                  <a:srgbClr val="FF0000"/>
                </a:solidFill>
              </a:rPr>
              <a:t>19 баллов.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/>
              <a:t>Экзаменуемый получает зачет в случае, если за выполнение работы он набрал </a:t>
            </a:r>
            <a:r>
              <a:rPr lang="ru-RU" b="1" dirty="0"/>
              <a:t>10 или более баллов.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1243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гиа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2292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768604" cy="431775"/>
          </a:xfrm>
        </p:spPr>
        <p:txBody>
          <a:bodyPr/>
          <a:lstStyle/>
          <a:p>
            <a:pPr eaLnBrk="1" hangingPunct="1"/>
            <a:r>
              <a:rPr lang="ru-RU" sz="3600" b="1" i="1" dirty="0" smtClean="0">
                <a:solidFill>
                  <a:srgbClr val="C00000"/>
                </a:solidFill>
              </a:rPr>
              <a:t>Итоговое собеседование</a:t>
            </a:r>
            <a:endParaRPr lang="ru-RU" sz="7200" b="1" i="1" dirty="0" smtClean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1916832"/>
            <a:ext cx="3960440" cy="378565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>
                <a:solidFill>
                  <a:schemeClr val="tx2"/>
                </a:solidFill>
              </a:rPr>
              <a:t>Проверка ответов участников итогового собеседования по русскому языку завершается не позднее чем через 5 календарных дней с даты его проведения. Результатом итогового собеседования по русскому языку является «зачёт» или «незачёт».</a:t>
            </a:r>
          </a:p>
        </p:txBody>
      </p:sp>
      <p:pic>
        <p:nvPicPr>
          <p:cNvPr id="19463" name="Picture 2" descr="ÐÐ°ÑÑÐ¸Ð½ÐºÐ¸ Ð¿Ð¾ Ð·Ð°Ð¿ÑÐ¾ÑÑ ÐºÐ°Ð»ÐµÐ½Ð´Ð°ÑÑ ÑÐµÐ²ÑÐ°Ð»Ñ 2019"/>
          <p:cNvPicPr>
            <a:picLocks noChangeAspect="1" noChangeArrowheads="1"/>
          </p:cNvPicPr>
          <p:nvPr/>
        </p:nvPicPr>
        <p:blipFill>
          <a:blip r:embed="rId3" cstate="print"/>
          <a:srcRect l="4382" t="4703" r="4146" b="8289"/>
          <a:stretch>
            <a:fillRect/>
          </a:stretch>
        </p:blipFill>
        <p:spPr bwMode="auto">
          <a:xfrm>
            <a:off x="5220072" y="1124744"/>
            <a:ext cx="3310904" cy="338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и по запросу гиа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7" y="5877273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6768282" cy="792162"/>
          </a:xfrm>
        </p:spPr>
        <p:txBody>
          <a:bodyPr/>
          <a:lstStyle/>
          <a:p>
            <a:pPr eaLnBrk="1" hangingPunct="1"/>
            <a:r>
              <a:rPr lang="ru-RU" sz="3600" b="1" i="1" dirty="0" smtClean="0">
                <a:solidFill>
                  <a:srgbClr val="C00000"/>
                </a:solidFill>
              </a:rPr>
              <a:t>Итоговое собеседование</a:t>
            </a:r>
            <a:endParaRPr lang="ru-RU" sz="7200" b="1" i="1" dirty="0" smtClean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1196752"/>
            <a:ext cx="8136904" cy="452431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chemeClr val="tx2"/>
                </a:solidFill>
              </a:rPr>
              <a:t>     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Повторно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допускаются следующие обучающиеся: </a:t>
            </a:r>
          </a:p>
          <a:p>
            <a:pPr>
              <a:defRPr/>
            </a:pP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получившие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итоговому собеседованию по русскому языку неудовлетворительный результат («незачет»);</a:t>
            </a:r>
          </a:p>
          <a:p>
            <a:pPr algn="just">
              <a:defRPr/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не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явившиеся на итоговое собеседование по русскому языку по уважительным причинам (болезнь или иные обстоятельства), подтвержденным документально; </a:t>
            </a:r>
          </a:p>
          <a:p>
            <a:pPr algn="just">
              <a:buFont typeface="Arial" pitchFamily="34" charset="0"/>
              <a:buChar char="•"/>
              <a:defRPr/>
            </a:pP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не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завершившие итоговое собеседование по русскому языку по уважительным причинам (болезнь или иные обстоятельства), подтвержденным документально.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db2004119gl">
  <a:themeElements>
    <a:clrScheme name="sample 2">
      <a:dk1>
        <a:srgbClr val="113F71"/>
      </a:dk1>
      <a:lt1>
        <a:srgbClr val="FFFFFF"/>
      </a:lt1>
      <a:dk2>
        <a:srgbClr val="000000"/>
      </a:dk2>
      <a:lt2>
        <a:srgbClr val="C1D1D3"/>
      </a:lt2>
      <a:accent1>
        <a:srgbClr val="2D7ACF"/>
      </a:accent1>
      <a:accent2>
        <a:srgbClr val="99CC00"/>
      </a:accent2>
      <a:accent3>
        <a:srgbClr val="FFFFFF"/>
      </a:accent3>
      <a:accent4>
        <a:srgbClr val="0D345F"/>
      </a:accent4>
      <a:accent5>
        <a:srgbClr val="ADBEE4"/>
      </a:accent5>
      <a:accent6>
        <a:srgbClr val="8AB900"/>
      </a:accent6>
      <a:hlink>
        <a:srgbClr val="5AABCC"/>
      </a:hlink>
      <a:folHlink>
        <a:srgbClr val="BD9E61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F52C0"/>
        </a:dk1>
        <a:lt1>
          <a:srgbClr val="FFFFFF"/>
        </a:lt1>
        <a:dk2>
          <a:srgbClr val="000000"/>
        </a:dk2>
        <a:lt2>
          <a:srgbClr val="D6E1E2"/>
        </a:lt2>
        <a:accent1>
          <a:srgbClr val="E38B55"/>
        </a:accent1>
        <a:accent2>
          <a:srgbClr val="CB81D5"/>
        </a:accent2>
        <a:accent3>
          <a:srgbClr val="FFFFFF"/>
        </a:accent3>
        <a:accent4>
          <a:srgbClr val="1945A4"/>
        </a:accent4>
        <a:accent5>
          <a:srgbClr val="EFC4B4"/>
        </a:accent5>
        <a:accent6>
          <a:srgbClr val="B874C1"/>
        </a:accent6>
        <a:hlink>
          <a:srgbClr val="705FC3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2D7ACF"/>
        </a:accent1>
        <a:accent2>
          <a:srgbClr val="99CC00"/>
        </a:accent2>
        <a:accent3>
          <a:srgbClr val="FFFFFF"/>
        </a:accent3>
        <a:accent4>
          <a:srgbClr val="0D345F"/>
        </a:accent4>
        <a:accent5>
          <a:srgbClr val="ADBEE4"/>
        </a:accent5>
        <a:accent6>
          <a:srgbClr val="8AB900"/>
        </a:accent6>
        <a:hlink>
          <a:srgbClr val="5AABCC"/>
        </a:hlink>
        <a:folHlink>
          <a:srgbClr val="BD9E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F2163"/>
        </a:dk1>
        <a:lt1>
          <a:srgbClr val="FFFFFF"/>
        </a:lt1>
        <a:dk2>
          <a:srgbClr val="000000"/>
        </a:dk2>
        <a:lt2>
          <a:srgbClr val="CCD8DA"/>
        </a:lt2>
        <a:accent1>
          <a:srgbClr val="4067CA"/>
        </a:accent1>
        <a:accent2>
          <a:srgbClr val="00B4B0"/>
        </a:accent2>
        <a:accent3>
          <a:srgbClr val="FFFFFF"/>
        </a:accent3>
        <a:accent4>
          <a:srgbClr val="191B53"/>
        </a:accent4>
        <a:accent5>
          <a:srgbClr val="AFB8E1"/>
        </a:accent5>
        <a:accent6>
          <a:srgbClr val="00A39F"/>
        </a:accent6>
        <a:hlink>
          <a:srgbClr val="6DB1DF"/>
        </a:hlink>
        <a:folHlink>
          <a:srgbClr val="9292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cdb2004119gl</Template>
  <TotalTime>673</TotalTime>
  <Words>1201</Words>
  <Application>Microsoft Office PowerPoint</Application>
  <PresentationFormat>Экран (4:3)</PresentationFormat>
  <Paragraphs>137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cdb2004119gl</vt:lpstr>
      <vt:lpstr>Государственная итоговая аттестация в 2018-2019  учебном году Порядок проведения ГИА по образовательным программам основного общего образования  от 29.12.2018 № 10-987 приказ Министерства образования и науки РФ</vt:lpstr>
      <vt:lpstr>Общие положения ОГЭ</vt:lpstr>
      <vt:lpstr>Формат экзамена в 2019 году </vt:lpstr>
      <vt:lpstr> Итоговое собеседование</vt:lpstr>
      <vt:lpstr>Устное собеседование</vt:lpstr>
      <vt:lpstr>Пример задания 3</vt:lpstr>
      <vt:lpstr>Об устном собеседовании</vt:lpstr>
      <vt:lpstr>Итоговое собеседование</vt:lpstr>
      <vt:lpstr>Итоговое собеседование</vt:lpstr>
      <vt:lpstr>Итоговое собеседование</vt:lpstr>
      <vt:lpstr>Слайд 11</vt:lpstr>
      <vt:lpstr>Участники ГИА</vt:lpstr>
      <vt:lpstr>Слайд 13</vt:lpstr>
      <vt:lpstr>Слайд 14</vt:lpstr>
      <vt:lpstr>Слайд 15</vt:lpstr>
      <vt:lpstr>Слайд 16</vt:lpstr>
      <vt:lpstr>Слайд 17</vt:lpstr>
      <vt:lpstr>Слайд 18</vt:lpstr>
      <vt:lpstr>          ПОДАЧА АПЕЛЛЯЦИИ </vt:lpstr>
      <vt:lpstr>Апелляция</vt:lpstr>
      <vt:lpstr>Обучающиеся и родители знакомятся</vt:lpstr>
      <vt:lpstr>Сроки проведения ОГЭ</vt:lpstr>
      <vt:lpstr>Знакомство с результатами</vt:lpstr>
      <vt:lpstr>ОГЭ 2019</vt:lpstr>
      <vt:lpstr>Вся информация на сайте http://www.fipi.ru/</vt:lpstr>
      <vt:lpstr>Тренировка</vt:lpstr>
      <vt:lpstr>Тренировка</vt:lpstr>
      <vt:lpstr>Слайд 28</vt:lpstr>
      <vt:lpstr>Интернет -ресурс</vt:lpstr>
      <vt:lpstr>Слайд 30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 работы первого полугодия</dc:title>
  <dc:creator>Мария</dc:creator>
  <cp:lastModifiedBy>Мария</cp:lastModifiedBy>
  <cp:revision>66</cp:revision>
  <dcterms:created xsi:type="dcterms:W3CDTF">2013-01-05T13:27:45Z</dcterms:created>
  <dcterms:modified xsi:type="dcterms:W3CDTF">2019-01-24T16:16:32Z</dcterms:modified>
</cp:coreProperties>
</file>